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handoutMasterIdLst>
    <p:handoutMasterId r:id="rId28"/>
  </p:handoutMasterIdLst>
  <p:sldIdLst>
    <p:sldId id="256" r:id="rId2"/>
    <p:sldId id="257" r:id="rId3"/>
    <p:sldId id="258" r:id="rId4"/>
    <p:sldId id="259" r:id="rId5"/>
    <p:sldId id="260" r:id="rId6"/>
    <p:sldId id="261" r:id="rId7"/>
    <p:sldId id="262" r:id="rId8"/>
    <p:sldId id="272" r:id="rId9"/>
    <p:sldId id="263" r:id="rId10"/>
    <p:sldId id="264" r:id="rId11"/>
    <p:sldId id="273" r:id="rId12"/>
    <p:sldId id="265" r:id="rId13"/>
    <p:sldId id="266" r:id="rId14"/>
    <p:sldId id="267" r:id="rId15"/>
    <p:sldId id="268" r:id="rId16"/>
    <p:sldId id="269" r:id="rId17"/>
    <p:sldId id="275" r:id="rId18"/>
    <p:sldId id="270" r:id="rId19"/>
    <p:sldId id="278" r:id="rId20"/>
    <p:sldId id="279" r:id="rId21"/>
    <p:sldId id="280" r:id="rId22"/>
    <p:sldId id="281" r:id="rId23"/>
    <p:sldId id="282" r:id="rId24"/>
    <p:sldId id="283" r:id="rId25"/>
    <p:sldId id="284" r:id="rId26"/>
    <p:sldId id="27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D896537-7013-4F5E-9417-81E0298DCD94}" type="datetimeFigureOut">
              <a:rPr lang="en-US"/>
              <a:pPr>
                <a:defRPr/>
              </a:pPr>
              <a:t>5/17/2010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8DCDAB5-3777-442E-954D-59A3EEB782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grpSp>
      <p:sp>
        <p:nvSpPr>
          <p:cNvPr id="4425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4425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F8B43FB1-B298-44BC-A1AC-0D0FB379CA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431E9988-D020-4822-A1C5-A8B08D6DA9DC}"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534732EA-B091-4402-ADE3-7D750F943F7E}"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F02CC9C3-A92D-449F-8645-1F66FC25A1A5}"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BE4D91D5-5CBB-4648-9014-C5B78E6DA36D}"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37387AAE-7EC6-4B34-972A-731C68AFA1D3}"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64101371-0E66-4A3F-9F4E-C118B53B6F33}"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D61DFFAC-9E1C-4620-9907-AC3ECD7312C2}"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50ACBE27-E53A-4B48-82C5-2EB694F4DA66}"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CB538055-D58E-4C03-BA3A-347FBCB1C0A1}"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BC36275-D70F-41C2-A512-4B648CCE70A9}"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301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1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2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2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2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2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2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25"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effectLst>
                  <a:outerShdw blurRad="38100" dist="38100" dir="2700000" algn="tl">
                    <a:srgbClr val="000000"/>
                  </a:outerShdw>
                </a:effectLst>
              </a:endParaRPr>
            </a:p>
          </p:txBody>
        </p:sp>
        <p:sp>
          <p:nvSpPr>
            <p:cNvPr id="4302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effectLst>
                  <a:outerShdw blurRad="38100" dist="38100" dir="2700000" algn="tl">
                    <a:srgbClr val="000000"/>
                  </a:outerShdw>
                </a:effectLst>
              </a:endParaRPr>
            </a:p>
          </p:txBody>
        </p:sp>
        <p:sp>
          <p:nvSpPr>
            <p:cNvPr id="4302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2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2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3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303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3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4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4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4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304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04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4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04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04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04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04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5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05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5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05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5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5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05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5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5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5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6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4306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4306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6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06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06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06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6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6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6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7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7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7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7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7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7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07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07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7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07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08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08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8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8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8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8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08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8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8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8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9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09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09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09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09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09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09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9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9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09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10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10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10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0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0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0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0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0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0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0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1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1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1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1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1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4311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4311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1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4311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11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12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12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12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12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12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12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12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12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12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2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3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3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13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13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13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13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13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13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13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3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4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4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4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4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4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4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14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14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14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14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15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15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4315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15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15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15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15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15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5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15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4316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6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7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7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7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7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7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7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7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4317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4317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17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18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18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4319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19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20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4320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4320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4320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4320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0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0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4320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4320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0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4321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4321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1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4322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4322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4322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322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322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4322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grpSp>
      <p:sp>
        <p:nvSpPr>
          <p:cNvPr id="4322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7EB71C86-6E78-40B3-A980-F354FB34187F}" type="slidenum">
              <a:rPr lang="en-US"/>
              <a:pPr>
                <a:defRPr/>
              </a:pPr>
              <a:t>‹#›</a:t>
            </a:fld>
            <a:endParaRPr lang="en-US"/>
          </a:p>
        </p:txBody>
      </p:sp>
      <p:sp>
        <p:nvSpPr>
          <p:cNvPr id="4322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4322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4322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3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841375"/>
          </a:xfrm>
        </p:spPr>
        <p:txBody>
          <a:bodyPr/>
          <a:lstStyle/>
          <a:p>
            <a:pPr eaLnBrk="1" hangingPunct="1">
              <a:defRPr/>
            </a:pPr>
            <a:r>
              <a:rPr lang="en-US" sz="4800" smtClean="0">
                <a:solidFill>
                  <a:srgbClr val="CC0000"/>
                </a:solidFill>
              </a:rPr>
              <a:t>PHARMACOKINETICS</a:t>
            </a:r>
          </a:p>
        </p:txBody>
      </p:sp>
      <p:pic>
        <p:nvPicPr>
          <p:cNvPr id="3076" name="Picture 5" descr="A drug's Life in the Body"/>
          <p:cNvPicPr>
            <a:picLocks noChangeAspect="1" noChangeArrowheads="1"/>
          </p:cNvPicPr>
          <p:nvPr/>
        </p:nvPicPr>
        <p:blipFill>
          <a:blip r:embed="rId2" cstate="print"/>
          <a:srcRect/>
          <a:stretch>
            <a:fillRect/>
          </a:stretch>
        </p:blipFill>
        <p:spPr bwMode="auto">
          <a:xfrm>
            <a:off x="2438400" y="1752600"/>
            <a:ext cx="376237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639763"/>
          </a:xfrm>
        </p:spPr>
        <p:txBody>
          <a:bodyPr/>
          <a:lstStyle/>
          <a:p>
            <a:pPr eaLnBrk="1" hangingPunct="1">
              <a:defRPr/>
            </a:pPr>
            <a:r>
              <a:rPr lang="en-US" sz="4000" smtClean="0">
                <a:solidFill>
                  <a:srgbClr val="CC0000"/>
                </a:solidFill>
              </a:rPr>
              <a:t>Renal Elimination</a:t>
            </a:r>
          </a:p>
        </p:txBody>
      </p:sp>
      <p:sp>
        <p:nvSpPr>
          <p:cNvPr id="10243" name="Rectangle 3"/>
          <p:cNvSpPr>
            <a:spLocks noGrp="1" noChangeArrowheads="1"/>
          </p:cNvSpPr>
          <p:nvPr>
            <p:ph type="body" idx="1"/>
          </p:nvPr>
        </p:nvSpPr>
        <p:spPr>
          <a:xfrm>
            <a:off x="0" y="2743200"/>
            <a:ext cx="9144000" cy="4114800"/>
          </a:xfrm>
        </p:spPr>
        <p:txBody>
          <a:bodyPr/>
          <a:lstStyle/>
          <a:p>
            <a:pPr eaLnBrk="1" hangingPunct="1">
              <a:defRPr/>
            </a:pPr>
            <a:r>
              <a:rPr lang="en-US" sz="2600" smtClean="0"/>
              <a:t>Glomerular Filtration – Water and drug molecules are pushed through the capillaries of the glomerulus. Small, nonionic, non-protein bound molecules are pushed through. When blood pressure is high, more molecules are filtered through</a:t>
            </a:r>
          </a:p>
          <a:p>
            <a:pPr eaLnBrk="1" hangingPunct="1">
              <a:defRPr/>
            </a:pPr>
            <a:endParaRPr lang="en-US" sz="2600" smtClean="0"/>
          </a:p>
          <a:p>
            <a:pPr eaLnBrk="1" hangingPunct="1">
              <a:defRPr/>
            </a:pPr>
            <a:r>
              <a:rPr lang="en-US" sz="2600" smtClean="0"/>
              <a:t>Tubular Secretion – Moving drugs through the convoluted tubule from blood to urine. More rapid than glomerular fitration. This process requires energy.</a:t>
            </a:r>
          </a:p>
          <a:p>
            <a:pPr eaLnBrk="1" hangingPunct="1">
              <a:defRPr/>
            </a:pPr>
            <a:endParaRPr lang="en-US" sz="2600" smtClean="0"/>
          </a:p>
        </p:txBody>
      </p:sp>
      <p:pic>
        <p:nvPicPr>
          <p:cNvPr id="12292" name="Picture 6" descr="kidney-1"/>
          <p:cNvPicPr>
            <a:picLocks noChangeAspect="1" noChangeArrowheads="1"/>
          </p:cNvPicPr>
          <p:nvPr/>
        </p:nvPicPr>
        <p:blipFill>
          <a:blip r:embed="rId2" cstate="print"/>
          <a:srcRect/>
          <a:stretch>
            <a:fillRect/>
          </a:stretch>
        </p:blipFill>
        <p:spPr bwMode="auto">
          <a:xfrm>
            <a:off x="3429000" y="685800"/>
            <a:ext cx="1860550" cy="184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p:cTn id="13"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868363"/>
          </a:xfrm>
        </p:spPr>
        <p:txBody>
          <a:bodyPr/>
          <a:lstStyle/>
          <a:p>
            <a:pPr eaLnBrk="1" hangingPunct="1">
              <a:defRPr/>
            </a:pPr>
            <a:r>
              <a:rPr lang="en-US" smtClean="0">
                <a:solidFill>
                  <a:srgbClr val="CC0000"/>
                </a:solidFill>
              </a:rPr>
              <a:t>Renal Elimination</a:t>
            </a:r>
          </a:p>
        </p:txBody>
      </p:sp>
      <p:sp>
        <p:nvSpPr>
          <p:cNvPr id="20483" name="Rectangle 3"/>
          <p:cNvSpPr>
            <a:spLocks noGrp="1" noChangeArrowheads="1"/>
          </p:cNvSpPr>
          <p:nvPr>
            <p:ph type="body" idx="1"/>
          </p:nvPr>
        </p:nvSpPr>
        <p:spPr>
          <a:xfrm>
            <a:off x="457200" y="3200400"/>
            <a:ext cx="8229600" cy="3840163"/>
          </a:xfrm>
        </p:spPr>
        <p:txBody>
          <a:bodyPr/>
          <a:lstStyle/>
          <a:p>
            <a:pPr eaLnBrk="1" hangingPunct="1">
              <a:defRPr/>
            </a:pPr>
            <a:r>
              <a:rPr lang="en-US" sz="2400" smtClean="0"/>
              <a:t>Tubular Reabsorption – Takes place in the Loop of Henle and depends on solubility and size. Highly lipid soluble/nonionized are reabsorbed well. </a:t>
            </a:r>
          </a:p>
          <a:p>
            <a:pPr eaLnBrk="1" hangingPunct="1">
              <a:defRPr/>
            </a:pPr>
            <a:endParaRPr lang="en-US" sz="2400" smtClean="0"/>
          </a:p>
          <a:p>
            <a:pPr eaLnBrk="1" hangingPunct="1">
              <a:defRPr/>
            </a:pPr>
            <a:r>
              <a:rPr lang="en-US" sz="2400" smtClean="0"/>
              <a:t>Urine pH – changes the form of drug to one that is more readily excreted or reabsorbed. </a:t>
            </a:r>
          </a:p>
          <a:p>
            <a:pPr lvl="1" eaLnBrk="1" hangingPunct="1">
              <a:defRPr/>
            </a:pPr>
            <a:r>
              <a:rPr lang="en-US" sz="2400" smtClean="0"/>
              <a:t>Weak acids are better excreted in basic urine</a:t>
            </a:r>
          </a:p>
          <a:p>
            <a:pPr lvl="1" eaLnBrk="1" hangingPunct="1">
              <a:defRPr/>
            </a:pPr>
            <a:r>
              <a:rPr lang="en-US" sz="2400" smtClean="0"/>
              <a:t>Weak bases are better excreted in acidic urine</a:t>
            </a:r>
          </a:p>
          <a:p>
            <a:pPr eaLnBrk="1" hangingPunct="1">
              <a:defRPr/>
            </a:pPr>
            <a:endParaRPr lang="en-US" sz="2400" smtClean="0"/>
          </a:p>
          <a:p>
            <a:pPr eaLnBrk="1" hangingPunct="1">
              <a:defRPr/>
            </a:pPr>
            <a:endParaRPr lang="en-US" smtClean="0"/>
          </a:p>
        </p:txBody>
      </p:sp>
      <p:pic>
        <p:nvPicPr>
          <p:cNvPr id="13316" name="Picture 4" descr="kidney-1"/>
          <p:cNvPicPr>
            <a:picLocks noChangeAspect="1" noChangeArrowheads="1"/>
          </p:cNvPicPr>
          <p:nvPr/>
        </p:nvPicPr>
        <p:blipFill>
          <a:blip r:embed="rId2" cstate="print"/>
          <a:srcRect/>
          <a:stretch>
            <a:fillRect/>
          </a:stretch>
        </p:blipFill>
        <p:spPr bwMode="auto">
          <a:xfrm>
            <a:off x="3429000" y="914400"/>
            <a:ext cx="1860550" cy="184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p:cTn id="13"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p:cTn id="19"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 calcmode="lin" valueType="num">
                                      <p:cBhvr>
                                        <p:cTn id="23"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0483">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 calcmode="lin" valueType="num">
                                      <p:cBhvr>
                                        <p:cTn id="27" dur="5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048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639763"/>
          </a:xfrm>
        </p:spPr>
        <p:txBody>
          <a:bodyPr/>
          <a:lstStyle/>
          <a:p>
            <a:pPr eaLnBrk="1" hangingPunct="1">
              <a:defRPr/>
            </a:pPr>
            <a:r>
              <a:rPr lang="en-US" sz="4000" smtClean="0">
                <a:solidFill>
                  <a:srgbClr val="CC0000"/>
                </a:solidFill>
              </a:rPr>
              <a:t>Hepatic Elimination</a:t>
            </a:r>
          </a:p>
        </p:txBody>
      </p:sp>
      <p:sp>
        <p:nvSpPr>
          <p:cNvPr id="11267" name="Rectangle 3"/>
          <p:cNvSpPr>
            <a:spLocks noGrp="1" noChangeArrowheads="1"/>
          </p:cNvSpPr>
          <p:nvPr>
            <p:ph type="body" idx="1"/>
          </p:nvPr>
        </p:nvSpPr>
        <p:spPr>
          <a:xfrm>
            <a:off x="381000" y="914400"/>
            <a:ext cx="8229600" cy="5943600"/>
          </a:xfrm>
        </p:spPr>
        <p:txBody>
          <a:bodyPr/>
          <a:lstStyle/>
          <a:p>
            <a:pPr eaLnBrk="1" hangingPunct="1">
              <a:lnSpc>
                <a:spcPct val="90000"/>
              </a:lnSpc>
              <a:defRPr/>
            </a:pPr>
            <a:r>
              <a:rPr lang="en-US" smtClean="0"/>
              <a:t>Drugs passively diffuse from the blood into the hepatocyte where they are then secreted into the bile</a:t>
            </a:r>
          </a:p>
          <a:p>
            <a:pPr eaLnBrk="1" hangingPunct="1">
              <a:lnSpc>
                <a:spcPct val="90000"/>
              </a:lnSpc>
              <a:defRPr/>
            </a:pPr>
            <a:endParaRPr lang="en-US" smtClean="0"/>
          </a:p>
          <a:p>
            <a:pPr eaLnBrk="1" hangingPunct="1">
              <a:lnSpc>
                <a:spcPct val="90000"/>
              </a:lnSpc>
              <a:defRPr/>
            </a:pPr>
            <a:r>
              <a:rPr lang="en-US" smtClean="0"/>
              <a:t>Bile is then secreted into the duodenum.</a:t>
            </a:r>
          </a:p>
          <a:p>
            <a:pPr lvl="1" eaLnBrk="1" hangingPunct="1">
              <a:lnSpc>
                <a:spcPct val="90000"/>
              </a:lnSpc>
              <a:buFont typeface="Wingdings" pitchFamily="2" charset="2"/>
              <a:buNone/>
              <a:defRPr/>
            </a:pPr>
            <a:endParaRPr lang="en-US" sz="2400" smtClean="0"/>
          </a:p>
          <a:p>
            <a:pPr lvl="1" eaLnBrk="1" hangingPunct="1">
              <a:lnSpc>
                <a:spcPct val="90000"/>
              </a:lnSpc>
              <a:defRPr/>
            </a:pPr>
            <a:r>
              <a:rPr lang="en-US" sz="2400" smtClean="0"/>
              <a:t>LIPOPHILIC drugs entering </a:t>
            </a:r>
          </a:p>
          <a:p>
            <a:pPr lvl="1" eaLnBrk="1" hangingPunct="1">
              <a:lnSpc>
                <a:spcPct val="90000"/>
              </a:lnSpc>
              <a:buFont typeface="Wingdings" pitchFamily="2" charset="2"/>
              <a:buNone/>
              <a:defRPr/>
            </a:pPr>
            <a:r>
              <a:rPr lang="en-US" sz="2400" smtClean="0"/>
              <a:t>the duodenum reenter the </a:t>
            </a:r>
          </a:p>
          <a:p>
            <a:pPr lvl="1" eaLnBrk="1" hangingPunct="1">
              <a:lnSpc>
                <a:spcPct val="90000"/>
              </a:lnSpc>
              <a:buFont typeface="Wingdings" pitchFamily="2" charset="2"/>
              <a:buNone/>
              <a:defRPr/>
            </a:pPr>
            <a:r>
              <a:rPr lang="en-US" sz="2400" smtClean="0"/>
              <a:t>bloodstream and goes back </a:t>
            </a:r>
          </a:p>
          <a:p>
            <a:pPr lvl="1" eaLnBrk="1" hangingPunct="1">
              <a:lnSpc>
                <a:spcPct val="90000"/>
              </a:lnSpc>
              <a:buFont typeface="Wingdings" pitchFamily="2" charset="2"/>
              <a:buNone/>
              <a:defRPr/>
            </a:pPr>
            <a:r>
              <a:rPr lang="en-US" sz="2400" smtClean="0"/>
              <a:t>into the liver</a:t>
            </a:r>
          </a:p>
          <a:p>
            <a:pPr lvl="1" eaLnBrk="1" hangingPunct="1">
              <a:lnSpc>
                <a:spcPct val="90000"/>
              </a:lnSpc>
              <a:defRPr/>
            </a:pPr>
            <a:r>
              <a:rPr lang="en-US" sz="2400" smtClean="0"/>
              <a:t>HYDROPHILIC drugs entering </a:t>
            </a:r>
          </a:p>
          <a:p>
            <a:pPr lvl="1" eaLnBrk="1" hangingPunct="1">
              <a:lnSpc>
                <a:spcPct val="90000"/>
              </a:lnSpc>
              <a:buFont typeface="Wingdings" pitchFamily="2" charset="2"/>
              <a:buNone/>
              <a:defRPr/>
            </a:pPr>
            <a:r>
              <a:rPr lang="en-US" sz="2400" smtClean="0"/>
              <a:t>the duodenum become part of the </a:t>
            </a:r>
          </a:p>
          <a:p>
            <a:pPr lvl="1" eaLnBrk="1" hangingPunct="1">
              <a:lnSpc>
                <a:spcPct val="90000"/>
              </a:lnSpc>
              <a:buFont typeface="Wingdings" pitchFamily="2" charset="2"/>
              <a:buNone/>
              <a:defRPr/>
            </a:pPr>
            <a:r>
              <a:rPr lang="en-US" sz="2400" smtClean="0"/>
              <a:t>feces and are eliminated from the body</a:t>
            </a:r>
          </a:p>
        </p:txBody>
      </p:sp>
      <p:pic>
        <p:nvPicPr>
          <p:cNvPr id="14340" name="Picture 8" descr="bile_ducts_bh"/>
          <p:cNvPicPr>
            <a:picLocks noChangeAspect="1" noChangeArrowheads="1"/>
          </p:cNvPicPr>
          <p:nvPr/>
        </p:nvPicPr>
        <p:blipFill>
          <a:blip r:embed="rId2" cstate="print"/>
          <a:srcRect/>
          <a:stretch>
            <a:fillRect/>
          </a:stretch>
        </p:blipFill>
        <p:spPr bwMode="auto">
          <a:xfrm>
            <a:off x="5638800" y="3276600"/>
            <a:ext cx="3505200" cy="277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p:cTn id="13"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p:cTn id="23"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1267">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 calcmode="lin" valueType="num">
                                      <p:cBhvr>
                                        <p:cTn id="27"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1267">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 calcmode="lin" valueType="num">
                                      <p:cBhvr>
                                        <p:cTn id="31" dur="500" fill="hold"/>
                                        <p:tgtEl>
                                          <p:spTgt spid="1126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1267">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 calcmode="lin" valueType="num">
                                      <p:cBhvr>
                                        <p:cTn id="35" dur="500" fill="hold"/>
                                        <p:tgtEl>
                                          <p:spTgt spid="11267">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11267">
                                            <p:txEl>
                                              <p:pRg st="7" end="7"/>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anim calcmode="lin" valueType="num">
                                      <p:cBhvr>
                                        <p:cTn id="39" dur="500" fill="hold"/>
                                        <p:tgtEl>
                                          <p:spTgt spid="11267">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11267">
                                            <p:txEl>
                                              <p:pRg st="8" end="8"/>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anim calcmode="lin" valueType="num">
                                      <p:cBhvr>
                                        <p:cTn id="43" dur="500" fill="hold"/>
                                        <p:tgtEl>
                                          <p:spTgt spid="11267">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11267">
                                            <p:txEl>
                                              <p:pRg st="9" end="9"/>
                                            </p:tx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1267">
                                            <p:txEl>
                                              <p:pRg st="10" end="10"/>
                                            </p:txEl>
                                          </p:spTgt>
                                        </p:tgtEl>
                                        <p:attrNameLst>
                                          <p:attrName>style.visibility</p:attrName>
                                        </p:attrNameLst>
                                      </p:cBhvr>
                                      <p:to>
                                        <p:strVal val="visible"/>
                                      </p:to>
                                    </p:set>
                                    <p:anim calcmode="lin" valueType="num">
                                      <p:cBhvr>
                                        <p:cTn id="47" dur="500" fill="hold"/>
                                        <p:tgtEl>
                                          <p:spTgt spid="11267">
                                            <p:txEl>
                                              <p:pRg st="10" end="10"/>
                                            </p:txEl>
                                          </p:spTgt>
                                        </p:tgtEl>
                                        <p:attrNameLst>
                                          <p:attrName>ppt_w</p:attrName>
                                        </p:attrNameLst>
                                      </p:cBhvr>
                                      <p:tavLst>
                                        <p:tav tm="0">
                                          <p:val>
                                            <p:fltVal val="0"/>
                                          </p:val>
                                        </p:tav>
                                        <p:tav tm="100000">
                                          <p:val>
                                            <p:strVal val="#ppt_w"/>
                                          </p:val>
                                        </p:tav>
                                      </p:tavLst>
                                    </p:anim>
                                    <p:anim calcmode="lin" valueType="num">
                                      <p:cBhvr>
                                        <p:cTn id="48" dur="500" fill="hold"/>
                                        <p:tgtEl>
                                          <p:spTgt spid="11267">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715963"/>
          </a:xfrm>
        </p:spPr>
        <p:txBody>
          <a:bodyPr/>
          <a:lstStyle/>
          <a:p>
            <a:pPr eaLnBrk="1" hangingPunct="1">
              <a:defRPr/>
            </a:pPr>
            <a:r>
              <a:rPr lang="en-US" sz="4000" smtClean="0">
                <a:solidFill>
                  <a:srgbClr val="CC0000"/>
                </a:solidFill>
              </a:rPr>
              <a:t>Intestinal Elimination</a:t>
            </a:r>
          </a:p>
        </p:txBody>
      </p:sp>
      <p:sp>
        <p:nvSpPr>
          <p:cNvPr id="12291" name="Rectangle 3"/>
          <p:cNvSpPr>
            <a:spLocks noGrp="1" noChangeArrowheads="1"/>
          </p:cNvSpPr>
          <p:nvPr>
            <p:ph type="body" idx="1"/>
          </p:nvPr>
        </p:nvSpPr>
        <p:spPr>
          <a:xfrm>
            <a:off x="457200" y="1600200"/>
            <a:ext cx="8229600" cy="5257800"/>
          </a:xfrm>
        </p:spPr>
        <p:txBody>
          <a:bodyPr/>
          <a:lstStyle/>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2800" smtClean="0"/>
              <a:t>Occurs when drugs are given orally and are not absorbed, allowing them to pass through the feces</a:t>
            </a:r>
          </a:p>
          <a:p>
            <a:pPr eaLnBrk="1" hangingPunct="1">
              <a:defRPr/>
            </a:pPr>
            <a:r>
              <a:rPr lang="en-US" sz="2800" smtClean="0"/>
              <a:t>Occurs when drugs are excreted into the bile, allowing them to pass through the feces</a:t>
            </a:r>
          </a:p>
          <a:p>
            <a:pPr eaLnBrk="1" hangingPunct="1">
              <a:defRPr/>
            </a:pPr>
            <a:r>
              <a:rPr lang="en-US" sz="2800" smtClean="0"/>
              <a:t>Occurs when drugs are actively secreted across mucous membranes into the gut</a:t>
            </a:r>
          </a:p>
        </p:txBody>
      </p:sp>
      <p:pic>
        <p:nvPicPr>
          <p:cNvPr id="15364" name="Picture 4" descr="MCHM00260_0000[1]"/>
          <p:cNvPicPr>
            <a:picLocks noChangeAspect="1" noChangeArrowheads="1"/>
          </p:cNvPicPr>
          <p:nvPr/>
        </p:nvPicPr>
        <p:blipFill>
          <a:blip r:embed="rId2" cstate="print"/>
          <a:srcRect/>
          <a:stretch>
            <a:fillRect/>
          </a:stretch>
        </p:blipFill>
        <p:spPr bwMode="auto">
          <a:xfrm>
            <a:off x="3657600" y="762000"/>
            <a:ext cx="1409700"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 calcmode="lin" valueType="num">
                                      <p:cBhvr>
                                        <p:cTn id="13"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22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p:cTn id="19"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 calcmode="lin" valueType="num">
                                      <p:cBhvr>
                                        <p:cTn id="25"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28600"/>
            <a:ext cx="8229600" cy="6477000"/>
          </a:xfrm>
        </p:spPr>
        <p:txBody>
          <a:bodyPr/>
          <a:lstStyle/>
          <a:p>
            <a:pPr algn="ctr" eaLnBrk="1" hangingPunct="1">
              <a:buFont typeface="Wingdings" pitchFamily="2" charset="2"/>
              <a:buNone/>
              <a:defRPr/>
            </a:pPr>
            <a:r>
              <a:rPr lang="en-US" sz="3600" smtClean="0">
                <a:solidFill>
                  <a:srgbClr val="CC0000"/>
                </a:solidFill>
              </a:rPr>
              <a:t>PULMONARY ELIMINATION</a:t>
            </a:r>
          </a:p>
          <a:p>
            <a:pPr algn="ctr" eaLnBrk="1" hangingPunct="1">
              <a:buFont typeface="Wingdings" pitchFamily="2" charset="2"/>
              <a:buNone/>
              <a:defRPr/>
            </a:pPr>
            <a:endParaRPr lang="en-US" sz="3600" smtClean="0">
              <a:solidFill>
                <a:srgbClr val="CC0000"/>
              </a:solidFill>
            </a:endParaRPr>
          </a:p>
          <a:p>
            <a:pPr algn="ctr" eaLnBrk="1" hangingPunct="1">
              <a:buFont typeface="Wingdings" pitchFamily="2" charset="2"/>
              <a:buNone/>
              <a:defRPr/>
            </a:pPr>
            <a:endParaRPr lang="en-US" sz="3600" smtClean="0"/>
          </a:p>
          <a:p>
            <a:pPr algn="ctr" eaLnBrk="1" hangingPunct="1">
              <a:buFont typeface="Wingdings" pitchFamily="2" charset="2"/>
              <a:buNone/>
              <a:defRPr/>
            </a:pPr>
            <a:endParaRPr lang="en-US" sz="3600" smtClean="0"/>
          </a:p>
          <a:p>
            <a:pPr algn="ctr" eaLnBrk="1" hangingPunct="1">
              <a:buFont typeface="Wingdings" pitchFamily="2" charset="2"/>
              <a:buNone/>
              <a:defRPr/>
            </a:pPr>
            <a:endParaRPr lang="en-US" sz="3600" smtClean="0"/>
          </a:p>
          <a:p>
            <a:pPr algn="ctr" eaLnBrk="1" hangingPunct="1">
              <a:buFont typeface="Wingdings" pitchFamily="2" charset="2"/>
              <a:buNone/>
              <a:defRPr/>
            </a:pPr>
            <a:endParaRPr lang="en-US" sz="3600" smtClean="0"/>
          </a:p>
          <a:p>
            <a:pPr algn="ctr" eaLnBrk="1" hangingPunct="1">
              <a:buFont typeface="Wingdings" pitchFamily="2" charset="2"/>
              <a:buNone/>
              <a:defRPr/>
            </a:pPr>
            <a:r>
              <a:rPr lang="en-US" sz="3600" smtClean="0"/>
              <a:t>Movement of drug molecules out of blood and into the alveoli of the lungs and eliminated into the expired air</a:t>
            </a:r>
          </a:p>
          <a:p>
            <a:pPr algn="ctr" eaLnBrk="1" hangingPunct="1">
              <a:buFont typeface="Wingdings" pitchFamily="2" charset="2"/>
              <a:buNone/>
              <a:defRPr/>
            </a:pPr>
            <a:endParaRPr lang="en-US" sz="3600" smtClean="0"/>
          </a:p>
        </p:txBody>
      </p:sp>
      <p:pic>
        <p:nvPicPr>
          <p:cNvPr id="16387" name="Picture 5" descr="MCj02871050000[1]"/>
          <p:cNvPicPr>
            <a:picLocks noChangeAspect="1" noChangeArrowheads="1"/>
          </p:cNvPicPr>
          <p:nvPr/>
        </p:nvPicPr>
        <p:blipFill>
          <a:blip r:embed="rId2" cstate="print"/>
          <a:srcRect/>
          <a:stretch>
            <a:fillRect/>
          </a:stretch>
        </p:blipFill>
        <p:spPr bwMode="auto">
          <a:xfrm>
            <a:off x="3581400" y="1447800"/>
            <a:ext cx="1825625" cy="2141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anim calcmode="lin" valueType="num">
                                      <p:cBhvr>
                                        <p:cTn id="13" dur="500" fill="hold"/>
                                        <p:tgtEl>
                                          <p:spTgt spid="13315">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1331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228600"/>
            <a:ext cx="8229600" cy="6477000"/>
          </a:xfrm>
        </p:spPr>
        <p:txBody>
          <a:bodyPr/>
          <a:lstStyle/>
          <a:p>
            <a:pPr algn="ctr" eaLnBrk="1" hangingPunct="1">
              <a:buFont typeface="Wingdings" pitchFamily="2" charset="2"/>
              <a:buNone/>
              <a:defRPr/>
            </a:pPr>
            <a:r>
              <a:rPr lang="en-US" sz="3600" b="1" smtClean="0">
                <a:solidFill>
                  <a:srgbClr val="CC0000"/>
                </a:solidFill>
                <a:effectLst/>
              </a:rPr>
              <a:t>MILK ELIMINATION</a:t>
            </a:r>
          </a:p>
          <a:p>
            <a:pPr algn="ctr" eaLnBrk="1" hangingPunct="1">
              <a:buFont typeface="Wingdings" pitchFamily="2" charset="2"/>
              <a:buNone/>
              <a:defRPr/>
            </a:pPr>
            <a:endParaRPr lang="en-US" sz="3600" b="1" smtClean="0">
              <a:solidFill>
                <a:srgbClr val="CC0000"/>
              </a:solidFill>
              <a:effectLst/>
            </a:endParaRPr>
          </a:p>
          <a:p>
            <a:pPr algn="ctr" eaLnBrk="1" hangingPunct="1">
              <a:buFont typeface="Wingdings" pitchFamily="2" charset="2"/>
              <a:buNone/>
              <a:defRPr/>
            </a:pPr>
            <a:r>
              <a:rPr lang="en-US" smtClean="0"/>
              <a:t>Drugs can pass from the blood to the milk via the mammary glands. Important in the selection of drugs for a pregnant or nursing animal.</a:t>
            </a:r>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This is also important to humans in avoiding drug residues in milk, eggs, and meat. Residues can lead to allergic reactions, antibiotic resistance, and disease development. </a:t>
            </a:r>
          </a:p>
          <a:p>
            <a:pPr algn="ctr" eaLnBrk="1" hangingPunct="1">
              <a:buFont typeface="Wingdings" pitchFamily="2" charset="2"/>
              <a:buNone/>
              <a:defRPr/>
            </a:pPr>
            <a:endParaRPr lang="en-US" smtClean="0"/>
          </a:p>
          <a:p>
            <a:pPr eaLnBrk="1" hangingPunct="1">
              <a:defRPr/>
            </a:pPr>
            <a:endParaRPr lang="en-US" smtClean="0"/>
          </a:p>
        </p:txBody>
      </p:sp>
      <p:pic>
        <p:nvPicPr>
          <p:cNvPr id="17411" name="Picture 5" descr="MCj02507670000[1]"/>
          <p:cNvPicPr>
            <a:picLocks noChangeAspect="1" noChangeArrowheads="1"/>
          </p:cNvPicPr>
          <p:nvPr/>
        </p:nvPicPr>
        <p:blipFill>
          <a:blip r:embed="rId2" cstate="print"/>
          <a:srcRect/>
          <a:stretch>
            <a:fillRect/>
          </a:stretch>
        </p:blipFill>
        <p:spPr bwMode="auto">
          <a:xfrm>
            <a:off x="228600" y="152400"/>
            <a:ext cx="1065213" cy="1295400"/>
          </a:xfrm>
          <a:prstGeom prst="rect">
            <a:avLst/>
          </a:prstGeom>
          <a:noFill/>
          <a:ln w="9525">
            <a:noFill/>
            <a:miter lim="800000"/>
            <a:headEnd/>
            <a:tailEnd/>
          </a:ln>
        </p:spPr>
      </p:pic>
      <p:pic>
        <p:nvPicPr>
          <p:cNvPr id="17412" name="Picture 6" descr="MCj04174400000[1]"/>
          <p:cNvPicPr>
            <a:picLocks noChangeAspect="1" noChangeArrowheads="1"/>
          </p:cNvPicPr>
          <p:nvPr/>
        </p:nvPicPr>
        <p:blipFill>
          <a:blip r:embed="rId3" cstate="print"/>
          <a:srcRect/>
          <a:stretch>
            <a:fillRect/>
          </a:stretch>
        </p:blipFill>
        <p:spPr bwMode="auto">
          <a:xfrm>
            <a:off x="7189788" y="0"/>
            <a:ext cx="1954212" cy="1595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p:cTn id="13"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53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p:cTn id="19" dur="5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792163"/>
          </a:xfrm>
        </p:spPr>
        <p:txBody>
          <a:bodyPr/>
          <a:lstStyle/>
          <a:p>
            <a:pPr eaLnBrk="1" hangingPunct="1">
              <a:defRPr/>
            </a:pPr>
            <a:r>
              <a:rPr lang="en-US" smtClean="0">
                <a:solidFill>
                  <a:srgbClr val="CC0000"/>
                </a:solidFill>
              </a:rPr>
              <a:t>WITHDRAWAL TIMES</a:t>
            </a:r>
          </a:p>
        </p:txBody>
      </p:sp>
      <p:sp>
        <p:nvSpPr>
          <p:cNvPr id="16387" name="Rectangle 3"/>
          <p:cNvSpPr>
            <a:spLocks noGrp="1" noChangeArrowheads="1"/>
          </p:cNvSpPr>
          <p:nvPr>
            <p:ph type="body" idx="1"/>
          </p:nvPr>
        </p:nvSpPr>
        <p:spPr>
          <a:xfrm>
            <a:off x="457200" y="838200"/>
            <a:ext cx="8229600" cy="6019800"/>
          </a:xfrm>
        </p:spPr>
        <p:txBody>
          <a:bodyPr/>
          <a:lstStyle/>
          <a:p>
            <a:pPr eaLnBrk="1" hangingPunct="1">
              <a:defRPr/>
            </a:pPr>
            <a:endParaRPr lang="en-US" sz="2800" b="1" smtClean="0"/>
          </a:p>
          <a:p>
            <a:pPr algn="ctr" eaLnBrk="1" hangingPunct="1">
              <a:buFont typeface="Wingdings" pitchFamily="2" charset="2"/>
              <a:buNone/>
              <a:defRPr/>
            </a:pPr>
            <a:r>
              <a:rPr lang="en-US" sz="2800" b="1" smtClean="0"/>
              <a:t>Period of time after drug administration during which the animal cannot be sent to market for slaughter and the eggs/milk must be discarded</a:t>
            </a:r>
          </a:p>
          <a:p>
            <a:pPr eaLnBrk="1" hangingPunct="1">
              <a:defRPr/>
            </a:pPr>
            <a:endParaRPr lang="en-US" sz="2800" b="1" smtClean="0"/>
          </a:p>
          <a:p>
            <a:pPr lvl="1" eaLnBrk="1" hangingPunct="1">
              <a:buFont typeface="Wingdings" pitchFamily="2" charset="2"/>
              <a:buNone/>
              <a:defRPr/>
            </a:pPr>
            <a:endParaRPr lang="en-US" smtClean="0"/>
          </a:p>
        </p:txBody>
      </p:sp>
      <p:pic>
        <p:nvPicPr>
          <p:cNvPr id="18436" name="Picture 14" descr="cow%20vacation"/>
          <p:cNvPicPr>
            <a:picLocks noChangeAspect="1" noChangeArrowheads="1"/>
          </p:cNvPicPr>
          <p:nvPr/>
        </p:nvPicPr>
        <p:blipFill>
          <a:blip r:embed="rId2" cstate="print"/>
          <a:srcRect/>
          <a:stretch>
            <a:fillRect/>
          </a:stretch>
        </p:blipFill>
        <p:spPr bwMode="auto">
          <a:xfrm>
            <a:off x="3194050" y="3581400"/>
            <a:ext cx="2687638"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16386"/>
                                        </p:tgtEl>
                                      </p:cBhvr>
                                    </p:animEffect>
                                    <p:animScale>
                                      <p:cBhvr>
                                        <p:cTn id="7" dur="250" autoRev="1" fill="hold"/>
                                        <p:tgtEl>
                                          <p:spTgt spid="163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1752600"/>
            <a:ext cx="8229600" cy="5105400"/>
          </a:xfrm>
        </p:spPr>
        <p:txBody>
          <a:bodyPr/>
          <a:lstStyle/>
          <a:p>
            <a:pPr eaLnBrk="1" hangingPunct="1">
              <a:defRPr/>
            </a:pPr>
            <a:r>
              <a:rPr lang="en-US" sz="2800" smtClean="0"/>
              <a:t>Drugs that are approved and produce residues have a withdrawal time established</a:t>
            </a:r>
          </a:p>
          <a:p>
            <a:pPr eaLnBrk="1" hangingPunct="1">
              <a:defRPr/>
            </a:pPr>
            <a:r>
              <a:rPr lang="en-US" sz="2800" smtClean="0"/>
              <a:t>Calculated using the </a:t>
            </a:r>
            <a:r>
              <a:rPr lang="en-US" sz="2800" b="1" smtClean="0"/>
              <a:t>half-life</a:t>
            </a:r>
            <a:r>
              <a:rPr lang="en-US" sz="2800" smtClean="0"/>
              <a:t> of the drug </a:t>
            </a:r>
            <a:r>
              <a:rPr lang="en-US" sz="2800" b="1" smtClean="0"/>
              <a:t>(T</a:t>
            </a:r>
            <a:r>
              <a:rPr lang="en-US" sz="2800" b="1" baseline="-25000" smtClean="0"/>
              <a:t>1/2</a:t>
            </a:r>
            <a:r>
              <a:rPr lang="en-US" sz="2800" b="1" smtClean="0"/>
              <a:t> = the time required for the amount of drug in the body to be reduced by half.)</a:t>
            </a:r>
          </a:p>
          <a:p>
            <a:pPr lvl="1" eaLnBrk="1" hangingPunct="1">
              <a:defRPr/>
            </a:pPr>
            <a:endParaRPr lang="en-US" sz="2600" smtClean="0"/>
          </a:p>
          <a:p>
            <a:pPr lvl="1" eaLnBrk="1" hangingPunct="1">
              <a:defRPr/>
            </a:pPr>
            <a:r>
              <a:rPr lang="en-US" sz="2600" smtClean="0"/>
              <a:t>Can be used to know how quickly a drug is eliminated by the body and the drug’s steady state</a:t>
            </a:r>
          </a:p>
          <a:p>
            <a:pPr lvl="1" eaLnBrk="1" hangingPunct="1">
              <a:defRPr/>
            </a:pPr>
            <a:r>
              <a:rPr lang="en-US" sz="2600" smtClean="0"/>
              <a:t>STEADY STATE – when drug accumulation and elimination are balanced</a:t>
            </a:r>
          </a:p>
          <a:p>
            <a:pPr eaLnBrk="1" hangingPunct="1">
              <a:defRPr/>
            </a:pPr>
            <a:endParaRPr lang="en-US" smtClean="0"/>
          </a:p>
        </p:txBody>
      </p:sp>
      <p:pic>
        <p:nvPicPr>
          <p:cNvPr id="19459" name="Picture 4" descr="MCj04174840000[1]"/>
          <p:cNvPicPr>
            <a:picLocks noChangeAspect="1" noChangeArrowheads="1"/>
          </p:cNvPicPr>
          <p:nvPr/>
        </p:nvPicPr>
        <p:blipFill>
          <a:blip r:embed="rId2" cstate="print"/>
          <a:srcRect/>
          <a:stretch>
            <a:fillRect/>
          </a:stretch>
        </p:blipFill>
        <p:spPr bwMode="auto">
          <a:xfrm>
            <a:off x="304800" y="152400"/>
            <a:ext cx="985838" cy="1223963"/>
          </a:xfrm>
          <a:prstGeom prst="rect">
            <a:avLst/>
          </a:prstGeom>
          <a:noFill/>
          <a:ln w="9525">
            <a:noFill/>
            <a:miter lim="800000"/>
            <a:headEnd/>
            <a:tailEnd/>
          </a:ln>
        </p:spPr>
      </p:pic>
      <p:pic>
        <p:nvPicPr>
          <p:cNvPr id="19460" name="Picture 5" descr="MCj04174800000[1]"/>
          <p:cNvPicPr>
            <a:picLocks noChangeAspect="1" noChangeArrowheads="1"/>
          </p:cNvPicPr>
          <p:nvPr/>
        </p:nvPicPr>
        <p:blipFill>
          <a:blip r:embed="rId3" cstate="print"/>
          <a:srcRect/>
          <a:stretch>
            <a:fillRect/>
          </a:stretch>
        </p:blipFill>
        <p:spPr bwMode="auto">
          <a:xfrm>
            <a:off x="8153400" y="0"/>
            <a:ext cx="698500" cy="1373188"/>
          </a:xfrm>
          <a:prstGeom prst="rect">
            <a:avLst/>
          </a:prstGeom>
          <a:noFill/>
          <a:ln w="9525">
            <a:noFill/>
            <a:miter lim="800000"/>
            <a:headEnd/>
            <a:tailEnd/>
          </a:ln>
        </p:spPr>
      </p:pic>
      <p:pic>
        <p:nvPicPr>
          <p:cNvPr id="19461" name="Picture 6" descr="MCj04174640000[1]"/>
          <p:cNvPicPr>
            <a:picLocks noChangeAspect="1" noChangeArrowheads="1"/>
          </p:cNvPicPr>
          <p:nvPr/>
        </p:nvPicPr>
        <p:blipFill>
          <a:blip r:embed="rId4" cstate="print"/>
          <a:srcRect/>
          <a:stretch>
            <a:fillRect/>
          </a:stretch>
        </p:blipFill>
        <p:spPr bwMode="auto">
          <a:xfrm>
            <a:off x="4191000" y="152400"/>
            <a:ext cx="847725" cy="137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50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50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fade">
                                      <p:cBhvr>
                                        <p:cTn id="15" dur="1000"/>
                                        <p:tgtEl>
                                          <p:spTgt spid="45059">
                                            <p:txEl>
                                              <p:pRg st="1" end="1"/>
                                            </p:txEl>
                                          </p:spTgt>
                                        </p:tgtEl>
                                      </p:cBhvr>
                                    </p:animEffect>
                                    <p:anim calcmode="lin" valueType="num">
                                      <p:cBhvr>
                                        <p:cTn id="16"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505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5059">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fade">
                                      <p:cBhvr>
                                        <p:cTn id="21" dur="1000"/>
                                        <p:tgtEl>
                                          <p:spTgt spid="45059">
                                            <p:txEl>
                                              <p:pRg st="3" end="3"/>
                                            </p:txEl>
                                          </p:spTgt>
                                        </p:tgtEl>
                                      </p:cBhvr>
                                    </p:animEffect>
                                    <p:anim calcmode="lin" valueType="num">
                                      <p:cBhvr>
                                        <p:cTn id="22"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45059">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45059">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1000"/>
                                        <p:tgtEl>
                                          <p:spTgt spid="45059">
                                            <p:txEl>
                                              <p:pRg st="4" end="4"/>
                                            </p:txEl>
                                          </p:spTgt>
                                        </p:tgtEl>
                                      </p:cBhvr>
                                    </p:animEffect>
                                    <p:anim calcmode="lin" valueType="num">
                                      <p:cBhvr>
                                        <p:cTn id="28"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5059">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505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smtClean="0">
                <a:solidFill>
                  <a:srgbClr val="CC0000"/>
                </a:solidFill>
              </a:rPr>
              <a:t>THE PATIENT’S EFFECT ON DRUG EXCRETION</a:t>
            </a:r>
          </a:p>
        </p:txBody>
      </p:sp>
      <p:sp>
        <p:nvSpPr>
          <p:cNvPr id="17411" name="Rectangle 3"/>
          <p:cNvSpPr>
            <a:spLocks noGrp="1" noChangeArrowheads="1"/>
          </p:cNvSpPr>
          <p:nvPr>
            <p:ph type="body" idx="1"/>
          </p:nvPr>
        </p:nvSpPr>
        <p:spPr>
          <a:xfrm>
            <a:off x="457200" y="1600200"/>
            <a:ext cx="8229600" cy="5257800"/>
          </a:xfrm>
        </p:spPr>
        <p:txBody>
          <a:bodyPr/>
          <a:lstStyle/>
          <a:p>
            <a:pPr eaLnBrk="1" hangingPunct="1">
              <a:lnSpc>
                <a:spcPct val="90000"/>
              </a:lnSpc>
              <a:defRPr/>
            </a:pPr>
            <a:r>
              <a:rPr lang="en-US" sz="2800" dirty="0" smtClean="0"/>
              <a:t>HYDRATION STATUS- </a:t>
            </a:r>
            <a:r>
              <a:rPr lang="en-US" sz="2600" dirty="0" smtClean="0"/>
              <a:t>Dehydrated animals 				have less blood volume and 				subsequent decreased blood 				pressure in the </a:t>
            </a:r>
            <a:r>
              <a:rPr lang="en-US" sz="2600" dirty="0" err="1" smtClean="0"/>
              <a:t>glomerulus</a:t>
            </a:r>
            <a:r>
              <a:rPr lang="en-US" sz="2600" dirty="0" smtClean="0"/>
              <a:t>, 				affecting the amount of drugs that 			are filtered through</a:t>
            </a:r>
          </a:p>
          <a:p>
            <a:pPr eaLnBrk="1" hangingPunct="1">
              <a:lnSpc>
                <a:spcPct val="90000"/>
              </a:lnSpc>
              <a:defRPr/>
            </a:pPr>
            <a:endParaRPr lang="en-US" sz="2600" dirty="0" smtClean="0"/>
          </a:p>
          <a:p>
            <a:pPr eaLnBrk="1" hangingPunct="1">
              <a:lnSpc>
                <a:spcPct val="90000"/>
              </a:lnSpc>
              <a:defRPr/>
            </a:pPr>
            <a:r>
              <a:rPr lang="en-US" sz="2800" dirty="0" smtClean="0"/>
              <a:t>AGE and DISEASE – </a:t>
            </a:r>
            <a:r>
              <a:rPr lang="en-US" sz="2600" dirty="0" smtClean="0"/>
              <a:t>alter the amount of blood 			protein and the and the ability of 			the protein to bind to drugs. 				Animals with less protein have 				more free drug. This may allow 			the drug to be excreted before it 			has time to take effect. </a:t>
            </a:r>
          </a:p>
        </p:txBody>
      </p:sp>
      <p:pic>
        <p:nvPicPr>
          <p:cNvPr id="20484" name="Picture 5" descr="redir?src=image&amp;clickedItemURN=http%3A%2F%2Fwww"/>
          <p:cNvPicPr>
            <a:picLocks noChangeAspect="1" noChangeArrowheads="1"/>
          </p:cNvPicPr>
          <p:nvPr/>
        </p:nvPicPr>
        <p:blipFill>
          <a:blip r:embed="rId2" cstate="print"/>
          <a:srcRect/>
          <a:stretch>
            <a:fillRect/>
          </a:stretch>
        </p:blipFill>
        <p:spPr bwMode="auto">
          <a:xfrm>
            <a:off x="1295400" y="2133600"/>
            <a:ext cx="1533525" cy="17240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43000" y="4724400"/>
            <a:ext cx="1905000" cy="19915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Drugs Work?</a:t>
            </a:r>
            <a:endParaRPr lang="en-US" dirty="0"/>
          </a:p>
        </p:txBody>
      </p:sp>
      <p:sp>
        <p:nvSpPr>
          <p:cNvPr id="4" name="Rectangle 3"/>
          <p:cNvSpPr>
            <a:spLocks noGrp="1" noChangeArrowheads="1"/>
          </p:cNvSpPr>
          <p:nvPr>
            <p:ph idx="1"/>
          </p:nvPr>
        </p:nvSpPr>
        <p:spPr/>
        <p:txBody>
          <a:bodyPr/>
          <a:lstStyle/>
          <a:p>
            <a:pPr>
              <a:lnSpc>
                <a:spcPct val="90000"/>
              </a:lnSpc>
            </a:pPr>
            <a:r>
              <a:rPr lang="en-US" sz="2800" dirty="0"/>
              <a:t>Drugs work in a variety of ways:</a:t>
            </a:r>
          </a:p>
          <a:p>
            <a:pPr lvl="1">
              <a:lnSpc>
                <a:spcPct val="90000"/>
              </a:lnSpc>
            </a:pPr>
            <a:r>
              <a:rPr lang="en-US" sz="2400" dirty="0"/>
              <a:t>Drugs alter existing cellular </a:t>
            </a:r>
            <a:r>
              <a:rPr lang="en-US" sz="2400" dirty="0" smtClean="0"/>
              <a:t>functions</a:t>
            </a:r>
            <a:endParaRPr lang="en-US" sz="2400" dirty="0"/>
          </a:p>
          <a:p>
            <a:pPr lvl="1">
              <a:lnSpc>
                <a:spcPct val="90000"/>
              </a:lnSpc>
            </a:pPr>
            <a:r>
              <a:rPr lang="en-US" sz="2400" dirty="0"/>
              <a:t>Drugs alter the chemical composition of body fluids</a:t>
            </a:r>
          </a:p>
          <a:p>
            <a:pPr lvl="1">
              <a:lnSpc>
                <a:spcPct val="90000"/>
              </a:lnSpc>
            </a:pPr>
            <a:r>
              <a:rPr lang="en-US" sz="2400" dirty="0"/>
              <a:t>Drugs can form a chemical bond with specific cell components on target cells within the animal’s body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914400"/>
          </a:xfrm>
        </p:spPr>
        <p:txBody>
          <a:bodyPr/>
          <a:lstStyle/>
          <a:p>
            <a:pPr eaLnBrk="1" hangingPunct="1">
              <a:defRPr/>
            </a:pPr>
            <a:r>
              <a:rPr lang="en-US" smtClean="0">
                <a:solidFill>
                  <a:srgbClr val="CC0000"/>
                </a:solidFill>
              </a:rPr>
              <a:t>BIOTRANSFORMATION</a:t>
            </a:r>
          </a:p>
        </p:txBody>
      </p:sp>
      <p:sp>
        <p:nvSpPr>
          <p:cNvPr id="3075" name="Rectangle 3"/>
          <p:cNvSpPr>
            <a:spLocks noGrp="1" noChangeArrowheads="1"/>
          </p:cNvSpPr>
          <p:nvPr>
            <p:ph type="body" idx="1"/>
          </p:nvPr>
        </p:nvSpPr>
        <p:spPr>
          <a:xfrm>
            <a:off x="533400" y="1295400"/>
            <a:ext cx="8229600" cy="5562600"/>
          </a:xfrm>
        </p:spPr>
        <p:txBody>
          <a:bodyPr/>
          <a:lstStyle/>
          <a:p>
            <a:pPr eaLnBrk="1" hangingPunct="1">
              <a:lnSpc>
                <a:spcPct val="80000"/>
              </a:lnSpc>
              <a:defRPr/>
            </a:pPr>
            <a:r>
              <a:rPr lang="en-US" sz="2800" smtClean="0"/>
              <a:t>Drug metabolism/drug inactivation/drug detoxification</a:t>
            </a:r>
          </a:p>
          <a:p>
            <a:pPr eaLnBrk="1" hangingPunct="1">
              <a:lnSpc>
                <a:spcPct val="80000"/>
              </a:lnSpc>
              <a:defRPr/>
            </a:pPr>
            <a:endParaRPr lang="en-US" sz="2800" smtClean="0"/>
          </a:p>
          <a:p>
            <a:pPr eaLnBrk="1" hangingPunct="1">
              <a:lnSpc>
                <a:spcPct val="80000"/>
              </a:lnSpc>
              <a:defRPr/>
            </a:pPr>
            <a:r>
              <a:rPr lang="en-US" sz="2800" smtClean="0"/>
              <a:t>The chemical alteration of drug molecules by the body cells of patients to a metabolite that’s in an inactivated, activated, or toxic form. </a:t>
            </a:r>
          </a:p>
          <a:p>
            <a:pPr eaLnBrk="1" hangingPunct="1">
              <a:lnSpc>
                <a:spcPct val="80000"/>
              </a:lnSpc>
              <a:defRPr/>
            </a:pPr>
            <a:endParaRPr lang="en-US" sz="2800" smtClean="0"/>
          </a:p>
          <a:p>
            <a:pPr eaLnBrk="1" hangingPunct="1">
              <a:lnSpc>
                <a:spcPct val="80000"/>
              </a:lnSpc>
              <a:defRPr/>
            </a:pPr>
            <a:r>
              <a:rPr lang="en-US" sz="2800" smtClean="0"/>
              <a:t>The altered drug is usually more hydrophilic/ionized than original form, therefore more readily excreted</a:t>
            </a:r>
          </a:p>
          <a:p>
            <a:pPr eaLnBrk="1" hangingPunct="1">
              <a:lnSpc>
                <a:spcPct val="80000"/>
              </a:lnSpc>
              <a:defRPr/>
            </a:pPr>
            <a:endParaRPr lang="en-US" sz="2800" smtClean="0"/>
          </a:p>
          <a:p>
            <a:pPr eaLnBrk="1" hangingPunct="1">
              <a:lnSpc>
                <a:spcPct val="80000"/>
              </a:lnSpc>
              <a:defRPr/>
            </a:pPr>
            <a:r>
              <a:rPr lang="en-US" sz="2800" smtClean="0"/>
              <a:t>The altered drug may have less affinity for plasma proteins, therefore they are more widely distributed</a:t>
            </a:r>
          </a:p>
        </p:txBody>
      </p:sp>
      <p:pic>
        <p:nvPicPr>
          <p:cNvPr id="4100" name="Picture 6" descr="MCj02868560000[1]"/>
          <p:cNvPicPr>
            <a:picLocks noChangeAspect="1" noChangeArrowheads="1"/>
          </p:cNvPicPr>
          <p:nvPr/>
        </p:nvPicPr>
        <p:blipFill>
          <a:blip r:embed="rId2" cstate="print"/>
          <a:srcRect/>
          <a:stretch>
            <a:fillRect/>
          </a:stretch>
        </p:blipFill>
        <p:spPr bwMode="auto">
          <a:xfrm>
            <a:off x="0" y="0"/>
            <a:ext cx="1298575" cy="1154113"/>
          </a:xfrm>
          <a:prstGeom prst="rect">
            <a:avLst/>
          </a:prstGeom>
          <a:noFill/>
          <a:ln w="9525">
            <a:noFill/>
            <a:miter lim="800000"/>
            <a:headEnd/>
            <a:tailEnd/>
          </a:ln>
        </p:spPr>
      </p:pic>
      <p:pic>
        <p:nvPicPr>
          <p:cNvPr id="4101" name="Picture 8" descr="MCj02868560000[1]"/>
          <p:cNvPicPr>
            <a:picLocks noChangeAspect="1" noChangeArrowheads="1"/>
          </p:cNvPicPr>
          <p:nvPr/>
        </p:nvPicPr>
        <p:blipFill>
          <a:blip r:embed="rId2" cstate="print"/>
          <a:srcRect/>
          <a:stretch>
            <a:fillRect/>
          </a:stretch>
        </p:blipFill>
        <p:spPr bwMode="auto">
          <a:xfrm>
            <a:off x="7845425" y="0"/>
            <a:ext cx="1298575" cy="1154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20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Receptors</a:t>
            </a:r>
            <a:endParaRPr lang="en-US" dirty="0"/>
          </a:p>
        </p:txBody>
      </p:sp>
      <p:sp>
        <p:nvSpPr>
          <p:cNvPr id="5" name="Rectangle 3"/>
          <p:cNvSpPr>
            <a:spLocks noGrp="1" noChangeArrowheads="1"/>
          </p:cNvSpPr>
          <p:nvPr>
            <p:ph idx="1"/>
          </p:nvPr>
        </p:nvSpPr>
        <p:spPr/>
        <p:txBody>
          <a:bodyPr/>
          <a:lstStyle/>
          <a:p>
            <a:pPr>
              <a:lnSpc>
                <a:spcPct val="80000"/>
              </a:lnSpc>
            </a:pPr>
            <a:r>
              <a:rPr lang="en-US" sz="2800" i="1" dirty="0"/>
              <a:t>Receptors</a:t>
            </a:r>
            <a:r>
              <a:rPr lang="en-US" sz="2800" dirty="0"/>
              <a:t> are three-dimensional proteins or </a:t>
            </a:r>
            <a:r>
              <a:rPr lang="en-US" sz="2800" dirty="0" err="1"/>
              <a:t>glycoproteins</a:t>
            </a:r>
            <a:endParaRPr lang="en-US" sz="2800" dirty="0"/>
          </a:p>
          <a:p>
            <a:pPr lvl="1">
              <a:lnSpc>
                <a:spcPct val="80000"/>
              </a:lnSpc>
            </a:pPr>
            <a:r>
              <a:rPr lang="en-US" sz="2400" dirty="0"/>
              <a:t>Located on the surface, in the cytoplasm, or within the nucleus of cells</a:t>
            </a:r>
            <a:endParaRPr lang="en-US" dirty="0"/>
          </a:p>
          <a:p>
            <a:pPr>
              <a:lnSpc>
                <a:spcPct val="80000"/>
              </a:lnSpc>
            </a:pPr>
            <a:r>
              <a:rPr lang="en-US" sz="2800" i="1" dirty="0"/>
              <a:t>Affinity</a:t>
            </a:r>
            <a:r>
              <a:rPr lang="en-US" sz="2800" dirty="0"/>
              <a:t> is the strength of binding between a drug and its receptor</a:t>
            </a:r>
          </a:p>
          <a:p>
            <a:pPr lvl="1">
              <a:lnSpc>
                <a:spcPct val="80000"/>
              </a:lnSpc>
            </a:pPr>
            <a:r>
              <a:rPr lang="en-US" sz="2400" dirty="0"/>
              <a:t>High-affinity drugs bind more tightly to a receptor than do low-affinity drugs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7" name="Rectangle 4"/>
          <p:cNvSpPr>
            <a:spLocks noGrp="1" noChangeArrowheads="1"/>
          </p:cNvSpPr>
          <p:nvPr>
            <p:ph type="title" idx="4294967295"/>
          </p:nvPr>
        </p:nvSpPr>
        <p:spPr>
          <a:xfrm>
            <a:off x="0" y="274638"/>
            <a:ext cx="9144000" cy="1143000"/>
          </a:xfrm>
        </p:spPr>
        <p:txBody>
          <a:bodyPr/>
          <a:lstStyle/>
          <a:p>
            <a:r>
              <a:rPr lang="en-US" sz="4000"/>
              <a:t>Receptors</a:t>
            </a:r>
            <a:endParaRPr lang="en-US"/>
          </a:p>
        </p:txBody>
      </p:sp>
      <p:sp>
        <p:nvSpPr>
          <p:cNvPr id="36869" name="Rectangle 4"/>
          <p:cNvSpPr txBox="1">
            <a:spLocks noGrp="1" noChangeArrowheads="1"/>
          </p:cNvSpPr>
          <p:nvPr/>
        </p:nvSpPr>
        <p:spPr bwMode="auto">
          <a:xfrm>
            <a:off x="0" y="6477000"/>
            <a:ext cx="9144000" cy="381000"/>
          </a:xfrm>
          <a:prstGeom prst="rect">
            <a:avLst/>
          </a:prstGeom>
          <a:noFill/>
          <a:ln w="9525">
            <a:noFill/>
            <a:miter lim="800000"/>
            <a:headEnd/>
            <a:tailEnd/>
          </a:ln>
        </p:spPr>
        <p:txBody>
          <a:bodyPr/>
          <a:lstStyle/>
          <a:p>
            <a:pPr algn="ctr"/>
            <a:r>
              <a:rPr lang="en-US" sz="1400"/>
              <a:t>Copyright © 2011 Delmar, Cengage Learning</a:t>
            </a:r>
          </a:p>
        </p:txBody>
      </p:sp>
      <p:pic>
        <p:nvPicPr>
          <p:cNvPr id="36871" name="Picture 7" descr="4-2"/>
          <p:cNvPicPr>
            <a:picLocks noGrp="1" noChangeAspect="1" noChangeArrowheads="1"/>
          </p:cNvPicPr>
          <p:nvPr>
            <p:ph idx="4294967295"/>
          </p:nvPr>
        </p:nvPicPr>
        <p:blipFill>
          <a:blip r:embed="rId3" cstate="print"/>
          <a:srcRect/>
          <a:stretch>
            <a:fillRect/>
          </a:stretch>
        </p:blipFill>
        <p:spPr>
          <a:xfrm>
            <a:off x="2514600" y="1600200"/>
            <a:ext cx="4048125" cy="4321175"/>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Agonist vs. Antagonist</a:t>
            </a:r>
            <a:endParaRPr lang="en-US" dirty="0"/>
          </a:p>
        </p:txBody>
      </p:sp>
      <p:sp>
        <p:nvSpPr>
          <p:cNvPr id="4" name="Rectangle 3"/>
          <p:cNvSpPr>
            <a:spLocks noGrp="1" noChangeArrowheads="1"/>
          </p:cNvSpPr>
          <p:nvPr>
            <p:ph idx="1"/>
          </p:nvPr>
        </p:nvSpPr>
        <p:spPr/>
        <p:txBody>
          <a:bodyPr/>
          <a:lstStyle/>
          <a:p>
            <a:pPr>
              <a:lnSpc>
                <a:spcPct val="90000"/>
              </a:lnSpc>
            </a:pPr>
            <a:r>
              <a:rPr lang="en-US" sz="2800" i="1" dirty="0"/>
              <a:t>Agonist:</a:t>
            </a:r>
            <a:r>
              <a:rPr lang="en-US" sz="2800" dirty="0"/>
              <a:t> drug that binds to a cell receptor and causes action</a:t>
            </a:r>
            <a:endParaRPr lang="en-US" dirty="0"/>
          </a:p>
          <a:p>
            <a:pPr>
              <a:lnSpc>
                <a:spcPct val="90000"/>
              </a:lnSpc>
            </a:pPr>
            <a:r>
              <a:rPr lang="en-US" sz="2800" i="1" dirty="0"/>
              <a:t>Antagonist:</a:t>
            </a:r>
            <a:r>
              <a:rPr lang="en-US" sz="2800" dirty="0"/>
              <a:t> drug that inhibits or blocks the response of a cell when the drug is bound to the receptors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5" name="Rectangle 2"/>
          <p:cNvSpPr>
            <a:spLocks noGrp="1" noChangeArrowheads="1"/>
          </p:cNvSpPr>
          <p:nvPr>
            <p:ph type="title" idx="4294967295"/>
          </p:nvPr>
        </p:nvSpPr>
        <p:spPr/>
        <p:txBody>
          <a:bodyPr/>
          <a:lstStyle/>
          <a:p>
            <a:r>
              <a:rPr lang="en-US" sz="4000"/>
              <a:t>Agonist vs. Antagonist</a:t>
            </a:r>
            <a:endParaRPr lang="en-US"/>
          </a:p>
        </p:txBody>
      </p:sp>
      <p:sp>
        <p:nvSpPr>
          <p:cNvPr id="38917" name="Rectangle 4"/>
          <p:cNvSpPr txBox="1">
            <a:spLocks noGrp="1" noChangeArrowheads="1"/>
          </p:cNvSpPr>
          <p:nvPr/>
        </p:nvSpPr>
        <p:spPr bwMode="auto">
          <a:xfrm>
            <a:off x="0" y="6477000"/>
            <a:ext cx="9144000" cy="381000"/>
          </a:xfrm>
          <a:prstGeom prst="rect">
            <a:avLst/>
          </a:prstGeom>
          <a:noFill/>
          <a:ln w="9525">
            <a:noFill/>
            <a:miter lim="800000"/>
            <a:headEnd/>
            <a:tailEnd/>
          </a:ln>
        </p:spPr>
        <p:txBody>
          <a:bodyPr/>
          <a:lstStyle/>
          <a:p>
            <a:pPr algn="ctr"/>
            <a:r>
              <a:rPr lang="en-US" sz="1400"/>
              <a:t>Copyright © 2011 Delmar, Cengage Learning</a:t>
            </a:r>
          </a:p>
        </p:txBody>
      </p:sp>
      <p:pic>
        <p:nvPicPr>
          <p:cNvPr id="38919" name="Picture 7" descr="4-3"/>
          <p:cNvPicPr>
            <a:picLocks noGrp="1" noChangeAspect="1" noChangeArrowheads="1"/>
          </p:cNvPicPr>
          <p:nvPr>
            <p:ph sz="half" idx="4294967295"/>
          </p:nvPr>
        </p:nvPicPr>
        <p:blipFill>
          <a:blip r:embed="rId3" cstate="print"/>
          <a:srcRect/>
          <a:stretch>
            <a:fillRect/>
          </a:stretch>
        </p:blipFill>
        <p:spPr>
          <a:xfrm>
            <a:off x="1524000" y="1744663"/>
            <a:ext cx="6057900" cy="4160837"/>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Drug Action</a:t>
            </a:r>
            <a:endParaRPr lang="en-US" dirty="0"/>
          </a:p>
        </p:txBody>
      </p:sp>
      <p:sp>
        <p:nvSpPr>
          <p:cNvPr id="4" name="Content Placeholder 2"/>
          <p:cNvSpPr>
            <a:spLocks noGrp="1"/>
          </p:cNvSpPr>
          <p:nvPr>
            <p:ph idx="1"/>
          </p:nvPr>
        </p:nvSpPr>
        <p:spPr/>
        <p:txBody>
          <a:bodyPr/>
          <a:lstStyle/>
          <a:p>
            <a:r>
              <a:rPr lang="en-US" sz="2400" dirty="0"/>
              <a:t>Graphic depiction of the plasma concentration of the drug vs. time</a:t>
            </a:r>
          </a:p>
          <a:p>
            <a:pPr lvl="1"/>
            <a:r>
              <a:rPr lang="en-US" sz="2000" dirty="0"/>
              <a:t>X axis represents time</a:t>
            </a:r>
          </a:p>
          <a:p>
            <a:pPr lvl="1"/>
            <a:r>
              <a:rPr lang="en-US" sz="2000" dirty="0"/>
              <a:t>Y axis represents drug concentration in plasma</a:t>
            </a:r>
            <a:endParaRPr lang="en-US" sz="2400" dirty="0"/>
          </a:p>
          <a:p>
            <a:r>
              <a:rPr lang="en-US" sz="2400" dirty="0"/>
              <a:t>Onset of action occurs when the drug enters the plasma</a:t>
            </a:r>
          </a:p>
          <a:p>
            <a:r>
              <a:rPr lang="en-US" sz="2400" dirty="0"/>
              <a:t>The peak plasma level of the drug is when the elimination rate of the drug is equivalent to its rate of absorption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Drug Action</a:t>
            </a:r>
            <a:endParaRPr lang="en-US" dirty="0"/>
          </a:p>
        </p:txBody>
      </p:sp>
      <p:sp>
        <p:nvSpPr>
          <p:cNvPr id="4" name="Content Placeholder 2"/>
          <p:cNvSpPr>
            <a:spLocks noGrp="1"/>
          </p:cNvSpPr>
          <p:nvPr>
            <p:ph idx="1"/>
          </p:nvPr>
        </p:nvSpPr>
        <p:spPr/>
        <p:txBody>
          <a:bodyPr/>
          <a:lstStyle/>
          <a:p>
            <a:r>
              <a:rPr lang="en-US" sz="2400" dirty="0"/>
              <a:t>The time elapsed from the time of administration to the time that the peak plasma level is reached is known as the time to peak</a:t>
            </a:r>
            <a:endParaRPr lang="en-US" sz="2800" dirty="0"/>
          </a:p>
          <a:p>
            <a:pPr lvl="1"/>
            <a:r>
              <a:rPr lang="en-US" sz="2000" dirty="0"/>
              <a:t>Important in making clinical judgments about the use of a drug</a:t>
            </a:r>
            <a:endParaRPr lang="en-US" sz="2400" dirty="0"/>
          </a:p>
          <a:p>
            <a:r>
              <a:rPr lang="en-US" sz="2400" dirty="0"/>
              <a:t>From the peak plasma level the concentration declines since the amount of drug being eliminated exceeds the amount being absorbed</a:t>
            </a:r>
            <a:r>
              <a:rPr lang="en-US" sz="2800" dirty="0"/>
              <a:t>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descr="redir?src=image&amp;s_req=15f163e106aef677&amp;s_cq=cat+medicine&amp;s_cid=132680528427468334823278197870494566351&amp;s_cim=1221531387467&amp;s_cu=http%3A%2F%2Fwww"/>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1" name="AutoShape 7" descr="redir?src=image&amp;s_req=15f163e106aef677&amp;s_cq=cat+medicine&amp;s_cid=132680528427468334823278197870494566351&amp;s_cim=1221531387467&amp;s_cu=http%3A%2F%2Fwww"/>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2532" name="AutoShape 9" descr="redir?src=image&amp;s_req=15f163e106aef677&amp;s_cq=cat+medicine&amp;s_cid=132680528427468334823278197870494566351&amp;s_cim=1221531387467&amp;s_cu=http%3A%2F%2Fwww"/>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2533" name="Picture 11" descr="catMed"/>
          <p:cNvPicPr>
            <a:picLocks noChangeAspect="1" noChangeArrowheads="1"/>
          </p:cNvPicPr>
          <p:nvPr/>
        </p:nvPicPr>
        <p:blipFill>
          <a:blip r:embed="rId2" cstate="print"/>
          <a:srcRect/>
          <a:stretch>
            <a:fillRect/>
          </a:stretch>
        </p:blipFill>
        <p:spPr bwMode="auto">
          <a:xfrm>
            <a:off x="1905000" y="609600"/>
            <a:ext cx="5151438"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defRPr/>
            </a:pPr>
            <a:r>
              <a:rPr lang="en-US" smtClean="0">
                <a:solidFill>
                  <a:srgbClr val="CC0000"/>
                </a:solidFill>
              </a:rPr>
              <a:t>4 Pathways of Biotansformation</a:t>
            </a:r>
          </a:p>
        </p:txBody>
      </p:sp>
      <p:sp>
        <p:nvSpPr>
          <p:cNvPr id="4099" name="Rectangle 3"/>
          <p:cNvSpPr>
            <a:spLocks noGrp="1" noChangeArrowheads="1"/>
          </p:cNvSpPr>
          <p:nvPr>
            <p:ph type="body" idx="1"/>
          </p:nvPr>
        </p:nvSpPr>
        <p:spPr>
          <a:xfrm>
            <a:off x="381000" y="1295400"/>
            <a:ext cx="8229600" cy="4525963"/>
          </a:xfrm>
        </p:spPr>
        <p:txBody>
          <a:bodyPr/>
          <a:lstStyle/>
          <a:p>
            <a:pPr marL="609600" indent="-609600" eaLnBrk="1" hangingPunct="1">
              <a:lnSpc>
                <a:spcPct val="90000"/>
              </a:lnSpc>
              <a:buFontTx/>
              <a:buAutoNum type="arabicParenR"/>
              <a:defRPr/>
            </a:pPr>
            <a:r>
              <a:rPr lang="en-US" smtClean="0"/>
              <a:t>Oxidation reactions (loss of electrons)</a:t>
            </a:r>
          </a:p>
          <a:p>
            <a:pPr marL="609600" indent="-609600" eaLnBrk="1" hangingPunct="1">
              <a:lnSpc>
                <a:spcPct val="90000"/>
              </a:lnSpc>
              <a:buFontTx/>
              <a:buAutoNum type="arabicParenR"/>
              <a:defRPr/>
            </a:pPr>
            <a:endParaRPr lang="en-US" smtClean="0"/>
          </a:p>
          <a:p>
            <a:pPr marL="609600" indent="-609600" eaLnBrk="1" hangingPunct="1">
              <a:lnSpc>
                <a:spcPct val="90000"/>
              </a:lnSpc>
              <a:buFontTx/>
              <a:buAutoNum type="arabicParenR"/>
              <a:defRPr/>
            </a:pPr>
            <a:r>
              <a:rPr lang="en-US" smtClean="0"/>
              <a:t>Reduction reactions (gain of electrons)</a:t>
            </a:r>
          </a:p>
          <a:p>
            <a:pPr marL="609600" indent="-609600" eaLnBrk="1" hangingPunct="1">
              <a:lnSpc>
                <a:spcPct val="90000"/>
              </a:lnSpc>
              <a:buFontTx/>
              <a:buAutoNum type="arabicParenR"/>
              <a:defRPr/>
            </a:pPr>
            <a:endParaRPr lang="en-US" smtClean="0"/>
          </a:p>
          <a:p>
            <a:pPr marL="609600" indent="-609600" eaLnBrk="1" hangingPunct="1">
              <a:lnSpc>
                <a:spcPct val="90000"/>
              </a:lnSpc>
              <a:buFontTx/>
              <a:buAutoNum type="arabicParenR"/>
              <a:defRPr/>
            </a:pPr>
            <a:r>
              <a:rPr lang="en-US" smtClean="0"/>
              <a:t>Hydrolysis (addition of water)</a:t>
            </a:r>
          </a:p>
          <a:p>
            <a:pPr marL="609600" indent="-609600" eaLnBrk="1" hangingPunct="1">
              <a:lnSpc>
                <a:spcPct val="90000"/>
              </a:lnSpc>
              <a:buFontTx/>
              <a:buAutoNum type="arabicParenR"/>
              <a:defRPr/>
            </a:pPr>
            <a:endParaRPr lang="en-US" smtClean="0"/>
          </a:p>
          <a:p>
            <a:pPr marL="609600" indent="-609600" eaLnBrk="1" hangingPunct="1">
              <a:lnSpc>
                <a:spcPct val="90000"/>
              </a:lnSpc>
              <a:buFontTx/>
              <a:buAutoNum type="arabicParenR"/>
              <a:defRPr/>
            </a:pPr>
            <a:r>
              <a:rPr lang="en-US" smtClean="0"/>
              <a:t>Conjugation (addition of glucuronic acid making the drug more water soluble)</a:t>
            </a:r>
          </a:p>
        </p:txBody>
      </p:sp>
      <p:pic>
        <p:nvPicPr>
          <p:cNvPr id="5124" name="Picture 5" descr="MCj03519680000[1]"/>
          <p:cNvPicPr>
            <a:picLocks noChangeAspect="1" noChangeArrowheads="1"/>
          </p:cNvPicPr>
          <p:nvPr/>
        </p:nvPicPr>
        <p:blipFill>
          <a:blip r:embed="rId2" cstate="print"/>
          <a:srcRect/>
          <a:stretch>
            <a:fillRect/>
          </a:stretch>
        </p:blipFill>
        <p:spPr bwMode="auto">
          <a:xfrm>
            <a:off x="3733800" y="5540375"/>
            <a:ext cx="1812925" cy="1317625"/>
          </a:xfrm>
          <a:prstGeom prst="rect">
            <a:avLst/>
          </a:prstGeom>
          <a:noFill/>
          <a:ln w="9525">
            <a:noFill/>
            <a:miter lim="800000"/>
            <a:headEnd/>
            <a:tailEnd/>
          </a:ln>
        </p:spPr>
      </p:pic>
      <p:pic>
        <p:nvPicPr>
          <p:cNvPr id="5125" name="Picture 6" descr="MCj03519550000[1]"/>
          <p:cNvPicPr>
            <a:picLocks noChangeAspect="1" noChangeArrowheads="1"/>
          </p:cNvPicPr>
          <p:nvPr/>
        </p:nvPicPr>
        <p:blipFill>
          <a:blip r:embed="rId3" cstate="print"/>
          <a:srcRect/>
          <a:stretch>
            <a:fillRect/>
          </a:stretch>
        </p:blipFill>
        <p:spPr bwMode="auto">
          <a:xfrm>
            <a:off x="0" y="5060950"/>
            <a:ext cx="860425" cy="1797050"/>
          </a:xfrm>
          <a:prstGeom prst="rect">
            <a:avLst/>
          </a:prstGeom>
          <a:noFill/>
          <a:ln w="9525">
            <a:noFill/>
            <a:miter lim="800000"/>
            <a:headEnd/>
            <a:tailEnd/>
          </a:ln>
        </p:spPr>
      </p:pic>
      <p:pic>
        <p:nvPicPr>
          <p:cNvPr id="5126" name="Picture 7" descr="MCj03519560000[1]"/>
          <p:cNvPicPr>
            <a:picLocks noChangeAspect="1" noChangeArrowheads="1"/>
          </p:cNvPicPr>
          <p:nvPr/>
        </p:nvPicPr>
        <p:blipFill>
          <a:blip r:embed="rId4" cstate="print"/>
          <a:srcRect/>
          <a:stretch>
            <a:fillRect/>
          </a:stretch>
        </p:blipFill>
        <p:spPr bwMode="auto">
          <a:xfrm>
            <a:off x="8047038" y="5064125"/>
            <a:ext cx="1096962" cy="179387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1000"/>
                                        <p:tgtEl>
                                          <p:spTgt spid="4099">
                                            <p:txEl>
                                              <p:pRg st="0" end="0"/>
                                            </p:txEl>
                                          </p:spTgt>
                                        </p:tgtEl>
                                      </p:cBhvr>
                                    </p:animEffect>
                                    <p:anim calcmode="lin" valueType="num">
                                      <p:cBhvr>
                                        <p:cTn id="1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fade">
                                      <p:cBhvr>
                                        <p:cTn id="24" dur="1000"/>
                                        <p:tgtEl>
                                          <p:spTgt spid="4099">
                                            <p:txEl>
                                              <p:pRg st="2" end="2"/>
                                            </p:txEl>
                                          </p:spTgt>
                                        </p:tgtEl>
                                      </p:cBhvr>
                                    </p:animEffect>
                                    <p:anim calcmode="lin" valueType="num">
                                      <p:cBhvr>
                                        <p:cTn id="25"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Effect transition="in" filter="fade">
                                      <p:cBhvr>
                                        <p:cTn id="31" dur="1000"/>
                                        <p:tgtEl>
                                          <p:spTgt spid="4099">
                                            <p:txEl>
                                              <p:pRg st="4" end="4"/>
                                            </p:txEl>
                                          </p:spTgt>
                                        </p:tgtEl>
                                      </p:cBhvr>
                                    </p:animEffect>
                                    <p:anim calcmode="lin" valueType="num">
                                      <p:cBhvr>
                                        <p:cTn id="32"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099">
                                            <p:txEl>
                                              <p:pRg st="6" end="6"/>
                                            </p:txEl>
                                          </p:spTgt>
                                        </p:tgtEl>
                                        <p:attrNameLst>
                                          <p:attrName>style.visibility</p:attrName>
                                        </p:attrNameLst>
                                      </p:cBhvr>
                                      <p:to>
                                        <p:strVal val="visible"/>
                                      </p:to>
                                    </p:set>
                                    <p:animEffect transition="in" filter="fade">
                                      <p:cBhvr>
                                        <p:cTn id="38" dur="1000"/>
                                        <p:tgtEl>
                                          <p:spTgt spid="4099">
                                            <p:txEl>
                                              <p:pRg st="6" end="6"/>
                                            </p:txEl>
                                          </p:spTgt>
                                        </p:tgtEl>
                                      </p:cBhvr>
                                    </p:animEffect>
                                    <p:anim calcmode="lin" valueType="num">
                                      <p:cBhvr>
                                        <p:cTn id="39"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000" smtClean="0">
                <a:solidFill>
                  <a:srgbClr val="CC0000"/>
                </a:solidFill>
              </a:rPr>
              <a:t>SITES OF BIOTRANSFORMATION</a:t>
            </a:r>
          </a:p>
        </p:txBody>
      </p:sp>
      <p:sp>
        <p:nvSpPr>
          <p:cNvPr id="5123" name="Rectangle 3"/>
          <p:cNvSpPr>
            <a:spLocks noGrp="1" noChangeArrowheads="1"/>
          </p:cNvSpPr>
          <p:nvPr>
            <p:ph type="body" idx="1"/>
          </p:nvPr>
        </p:nvSpPr>
        <p:spPr>
          <a:xfrm>
            <a:off x="457200" y="1600200"/>
            <a:ext cx="8229600" cy="5257800"/>
          </a:xfrm>
        </p:spPr>
        <p:txBody>
          <a:bodyPr/>
          <a:lstStyle/>
          <a:p>
            <a:pPr eaLnBrk="1" hangingPunct="1">
              <a:lnSpc>
                <a:spcPct val="90000"/>
              </a:lnSpc>
              <a:defRPr/>
            </a:pPr>
            <a:r>
              <a:rPr lang="en-US" sz="3600" smtClean="0"/>
              <a:t>MAINLY: LIVER</a:t>
            </a:r>
          </a:p>
          <a:p>
            <a:pPr eaLnBrk="1" hangingPunct="1">
              <a:lnSpc>
                <a:spcPct val="90000"/>
              </a:lnSpc>
              <a:defRPr/>
            </a:pPr>
            <a:endParaRPr lang="en-US" sz="3600" smtClean="0"/>
          </a:p>
          <a:p>
            <a:pPr lvl="1" eaLnBrk="1" hangingPunct="1">
              <a:lnSpc>
                <a:spcPct val="90000"/>
              </a:lnSpc>
              <a:defRPr/>
            </a:pPr>
            <a:r>
              <a:rPr lang="en-US" smtClean="0"/>
              <a:t>The enzyme Chytochrome P450 is found within the hepatocytes. It is a group of enzymes whose role is to detoxify drugs and alter their structure. Cytochrome P450 can be inhibited or induced </a:t>
            </a:r>
          </a:p>
          <a:p>
            <a:pPr lvl="1" eaLnBrk="1" hangingPunct="1">
              <a:lnSpc>
                <a:spcPct val="90000"/>
              </a:lnSpc>
              <a:defRPr/>
            </a:pPr>
            <a:endParaRPr lang="en-US" smtClean="0"/>
          </a:p>
          <a:p>
            <a:pPr lvl="1" eaLnBrk="1" hangingPunct="1">
              <a:lnSpc>
                <a:spcPct val="90000"/>
              </a:lnSpc>
              <a:defRPr/>
            </a:pPr>
            <a:r>
              <a:rPr lang="en-US" smtClean="0"/>
              <a:t>Other sites of biotransformation: kidneys, small intestines, brain, lungs, skin, neurologic tissue</a:t>
            </a:r>
          </a:p>
        </p:txBody>
      </p:sp>
      <p:pic>
        <p:nvPicPr>
          <p:cNvPr id="6148" name="Picture 6" descr="liver"/>
          <p:cNvPicPr>
            <a:picLocks noChangeAspect="1" noChangeArrowheads="1"/>
          </p:cNvPicPr>
          <p:nvPr/>
        </p:nvPicPr>
        <p:blipFill>
          <a:blip r:embed="rId2" cstate="print"/>
          <a:srcRect/>
          <a:stretch>
            <a:fillRect/>
          </a:stretch>
        </p:blipFill>
        <p:spPr bwMode="auto">
          <a:xfrm>
            <a:off x="7546975" y="0"/>
            <a:ext cx="1597025" cy="1050925"/>
          </a:xfrm>
          <a:prstGeom prst="rect">
            <a:avLst/>
          </a:prstGeom>
          <a:noFill/>
          <a:ln w="9525">
            <a:noFill/>
            <a:miter lim="800000"/>
            <a:headEnd/>
            <a:tailEnd/>
          </a:ln>
        </p:spPr>
      </p:pic>
      <p:pic>
        <p:nvPicPr>
          <p:cNvPr id="6149" name="Picture 7" descr="liver"/>
          <p:cNvPicPr>
            <a:picLocks noChangeAspect="1" noChangeArrowheads="1"/>
          </p:cNvPicPr>
          <p:nvPr/>
        </p:nvPicPr>
        <p:blipFill>
          <a:blip r:embed="rId2" cstate="print"/>
          <a:srcRect/>
          <a:stretch>
            <a:fillRect/>
          </a:stretch>
        </p:blipFill>
        <p:spPr bwMode="auto">
          <a:xfrm>
            <a:off x="0" y="0"/>
            <a:ext cx="1597025" cy="105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1000">
                                          <p:stCondLst>
                                            <p:cond delay="0"/>
                                          </p:stCondLst>
                                        </p:cTn>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500">
                                          <p:stCondLst>
                                            <p:cond delay="0"/>
                                          </p:stCondLst>
                                        </p:cTn>
                                        <p:tgtEl>
                                          <p:spTgt spid="512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fade">
                                      <p:cBhvr>
                                        <p:cTn id="15" dur="500">
                                          <p:stCondLst>
                                            <p:cond delay="0"/>
                                          </p:stCondLst>
                                        </p:cTn>
                                        <p:tgtEl>
                                          <p:spTgt spid="5123">
                                            <p:txEl>
                                              <p:pRg st="2" end="2"/>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5123">
                                            <p:txEl>
                                              <p:pRg st="4" end="4"/>
                                            </p:txEl>
                                          </p:spTgt>
                                        </p:tgtEl>
                                        <p:attrNameLst>
                                          <p:attrName>style.visibility</p:attrName>
                                        </p:attrNameLst>
                                      </p:cBhvr>
                                      <p:to>
                                        <p:strVal val="visible"/>
                                      </p:to>
                                    </p:set>
                                    <p:animEffect transition="in" filter="fade">
                                      <p:cBhvr>
                                        <p:cTn id="18" dur="500">
                                          <p:stCondLst>
                                            <p:cond delay="0"/>
                                          </p:stCondLst>
                                        </p:cTn>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defRPr/>
            </a:pPr>
            <a:r>
              <a:rPr lang="en-US" sz="4000" smtClean="0">
                <a:solidFill>
                  <a:srgbClr val="CC0000"/>
                </a:solidFill>
              </a:rPr>
              <a:t>Ways that drugs interact with one another:</a:t>
            </a:r>
          </a:p>
        </p:txBody>
      </p:sp>
      <p:sp>
        <p:nvSpPr>
          <p:cNvPr id="6147" name="Rectangle 3"/>
          <p:cNvSpPr>
            <a:spLocks noGrp="1" noChangeArrowheads="1"/>
          </p:cNvSpPr>
          <p:nvPr>
            <p:ph type="body" idx="1"/>
          </p:nvPr>
        </p:nvSpPr>
        <p:spPr>
          <a:xfrm>
            <a:off x="457200" y="2057400"/>
            <a:ext cx="8229600" cy="4800600"/>
          </a:xfrm>
        </p:spPr>
        <p:txBody>
          <a:bodyPr/>
          <a:lstStyle/>
          <a:p>
            <a:pPr eaLnBrk="1" hangingPunct="1">
              <a:buFont typeface="Wingdings" pitchFamily="2" charset="2"/>
              <a:buNone/>
              <a:defRPr/>
            </a:pPr>
            <a:r>
              <a:rPr lang="en-US" sz="2800" smtClean="0"/>
              <a:t>1) Altered absorption- one drug alters the absorption of other drugs. Ex: antacids alter the stomach’s pH, affecting other drug’s ability to be absorbed in the GI tract.</a:t>
            </a:r>
          </a:p>
          <a:p>
            <a:pPr eaLnBrk="1" hangingPunct="1">
              <a:buFont typeface="Wingdings" pitchFamily="2" charset="2"/>
              <a:buNone/>
              <a:defRPr/>
            </a:pPr>
            <a:endParaRPr lang="en-US" sz="2800" smtClean="0"/>
          </a:p>
          <a:p>
            <a:pPr eaLnBrk="1" hangingPunct="1">
              <a:buFont typeface="Wingdings" pitchFamily="2" charset="2"/>
              <a:buNone/>
              <a:defRPr/>
            </a:pPr>
            <a:endParaRPr lang="en-US" sz="2800" smtClean="0"/>
          </a:p>
          <a:p>
            <a:pPr eaLnBrk="1" hangingPunct="1">
              <a:buFont typeface="Wingdings" pitchFamily="2" charset="2"/>
              <a:buNone/>
              <a:defRPr/>
            </a:pPr>
            <a:r>
              <a:rPr lang="en-US" sz="2800" smtClean="0"/>
              <a:t>2) Competition for plasma proteins- One drug may alter the ability for another drug to bind to proteins, making it reach toxic levels in the body because it is unbound</a:t>
            </a:r>
          </a:p>
        </p:txBody>
      </p:sp>
      <p:pic>
        <p:nvPicPr>
          <p:cNvPr id="7172" name="Picture 6" descr="MCPE02097_0000[1]"/>
          <p:cNvPicPr>
            <a:picLocks noChangeAspect="1" noChangeArrowheads="1"/>
          </p:cNvPicPr>
          <p:nvPr/>
        </p:nvPicPr>
        <p:blipFill>
          <a:blip r:embed="rId2" cstate="print"/>
          <a:srcRect/>
          <a:stretch>
            <a:fillRect/>
          </a:stretch>
        </p:blipFill>
        <p:spPr bwMode="auto">
          <a:xfrm>
            <a:off x="609600" y="609600"/>
            <a:ext cx="1600200" cy="1281113"/>
          </a:xfrm>
          <a:prstGeom prst="rect">
            <a:avLst/>
          </a:prstGeom>
          <a:noFill/>
          <a:ln w="9525">
            <a:noFill/>
            <a:miter lim="800000"/>
            <a:headEnd/>
            <a:tailEnd/>
          </a:ln>
        </p:spPr>
      </p:pic>
      <p:pic>
        <p:nvPicPr>
          <p:cNvPr id="7173" name="Picture 8" descr="MCPE01561_0000[1]"/>
          <p:cNvPicPr>
            <a:picLocks noChangeAspect="1" noChangeArrowheads="1"/>
          </p:cNvPicPr>
          <p:nvPr/>
        </p:nvPicPr>
        <p:blipFill>
          <a:blip r:embed="rId3" cstate="print"/>
          <a:srcRect/>
          <a:stretch>
            <a:fillRect/>
          </a:stretch>
        </p:blipFill>
        <p:spPr bwMode="auto">
          <a:xfrm>
            <a:off x="7010400" y="609600"/>
            <a:ext cx="1905000" cy="126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7">
                                            <p:txEl>
                                              <p:pRg st="3" end="3"/>
                                            </p:txEl>
                                          </p:spTgt>
                                        </p:tgtEl>
                                        <p:attrNameLst>
                                          <p:attrName>style.visibility</p:attrName>
                                        </p:attrNameLst>
                                      </p:cBhvr>
                                      <p:to>
                                        <p:strVal val="visible"/>
                                      </p:to>
                                    </p:set>
                                    <p:animEffect transition="in" filter="fade">
                                      <p:cBhvr>
                                        <p:cTn id="14" dur="1000"/>
                                        <p:tgtEl>
                                          <p:spTgt spid="6147">
                                            <p:txEl>
                                              <p:pRg st="3" end="3"/>
                                            </p:txEl>
                                          </p:spTgt>
                                        </p:tgtEl>
                                      </p:cBhvr>
                                    </p:animEffect>
                                    <p:anim calcmode="lin" valueType="num">
                                      <p:cBhvr>
                                        <p:cTn id="15"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0"/>
            <a:ext cx="8229600" cy="6858000"/>
          </a:xfrm>
        </p:spPr>
        <p:txBody>
          <a:bodyPr/>
          <a:lstStyle/>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smtClean="0"/>
              <a:t>3) Altered excretion- drugs can act on the kidney and effect the excretion of other drugs</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smtClean="0"/>
              <a:t>4) Altered metabolism- </a:t>
            </a:r>
          </a:p>
          <a:p>
            <a:pPr lvl="1" eaLnBrk="1" hangingPunct="1">
              <a:lnSpc>
                <a:spcPct val="90000"/>
              </a:lnSpc>
              <a:defRPr/>
            </a:pPr>
            <a:r>
              <a:rPr lang="en-US" dirty="0" smtClean="0"/>
              <a:t>2 drugs that are given at the same time may require the same enzymes for biotransformation, thus slowing down the metabolism of one or both drugs.</a:t>
            </a:r>
          </a:p>
          <a:p>
            <a:pPr lvl="1" eaLnBrk="1" hangingPunct="1">
              <a:lnSpc>
                <a:spcPct val="90000"/>
              </a:lnSpc>
              <a:defRPr/>
            </a:pPr>
            <a:r>
              <a:rPr lang="en-US" dirty="0" smtClean="0"/>
              <a:t>One drug may induce or increase the rate and effect of biotransformation for both drugs </a:t>
            </a:r>
          </a:p>
          <a:p>
            <a:pPr lvl="1" eaLnBrk="1" hangingPunct="1">
              <a:lnSpc>
                <a:spcPct val="90000"/>
              </a:lnSpc>
              <a:defRPr/>
            </a:pPr>
            <a:endParaRPr lang="en-US" dirty="0" smtClean="0"/>
          </a:p>
          <a:p>
            <a:pPr lvl="1" algn="ctr" eaLnBrk="1" hangingPunct="1">
              <a:lnSpc>
                <a:spcPct val="90000"/>
              </a:lnSpc>
              <a:buFont typeface="Wingdings" pitchFamily="2" charset="2"/>
              <a:buNone/>
              <a:defRPr/>
            </a:pPr>
            <a:r>
              <a:rPr lang="en-US" dirty="0" smtClean="0"/>
              <a:t>These scenarios can increase or decrease the efficacy of the drugs at their prescribed dose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fade">
                                      <p:cBhvr>
                                        <p:cTn id="24" dur="1000"/>
                                        <p:tgtEl>
                                          <p:spTgt spid="7171">
                                            <p:txEl>
                                              <p:pRg st="5" end="5"/>
                                            </p:txEl>
                                          </p:spTgt>
                                        </p:tgtEl>
                                      </p:cBhvr>
                                    </p:animEffect>
                                    <p:anim calcmode="lin" valueType="num">
                                      <p:cBhvr>
                                        <p:cTn id="2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animEffect transition="in" filter="fade">
                                      <p:cBhvr>
                                        <p:cTn id="29" dur="1000"/>
                                        <p:tgtEl>
                                          <p:spTgt spid="7171">
                                            <p:txEl>
                                              <p:pRg st="7" end="7"/>
                                            </p:txEl>
                                          </p:spTgt>
                                        </p:tgtEl>
                                      </p:cBhvr>
                                    </p:animEffect>
                                    <p:anim calcmode="lin" valueType="num">
                                      <p:cBhvr>
                                        <p:cTn id="30"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smtClean="0">
                <a:solidFill>
                  <a:srgbClr val="CC0000"/>
                </a:solidFill>
              </a:rPr>
              <a:t>Other factors affecting biotransformation:</a:t>
            </a:r>
          </a:p>
        </p:txBody>
      </p:sp>
      <p:sp>
        <p:nvSpPr>
          <p:cNvPr id="8195" name="Rectangle 3"/>
          <p:cNvSpPr>
            <a:spLocks noGrp="1" noChangeArrowheads="1"/>
          </p:cNvSpPr>
          <p:nvPr>
            <p:ph type="body" idx="1"/>
          </p:nvPr>
        </p:nvSpPr>
        <p:spPr>
          <a:xfrm>
            <a:off x="457200" y="1600200"/>
            <a:ext cx="8229600" cy="5257800"/>
          </a:xfrm>
        </p:spPr>
        <p:txBody>
          <a:bodyPr/>
          <a:lstStyle/>
          <a:p>
            <a:pPr eaLnBrk="1" hangingPunct="1">
              <a:buFont typeface="Wingdings" pitchFamily="2" charset="2"/>
              <a:buNone/>
              <a:defRPr/>
            </a:pPr>
            <a:r>
              <a:rPr lang="en-US" sz="2800" dirty="0" smtClean="0"/>
              <a:t>1) Storage in fat and other tissues decrease the rate of metabolism</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2) Liver disease effects the </a:t>
            </a:r>
            <a:r>
              <a:rPr lang="en-US" sz="2800" dirty="0" err="1" smtClean="0"/>
              <a:t>cytochrome</a:t>
            </a:r>
            <a:r>
              <a:rPr lang="en-US" sz="2800" dirty="0" smtClean="0"/>
              <a:t> p450 production</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3) Young animals have decreased metabolic pathways, a blood-brain barrier that is not yet well established, and a higher percent of body water that affects volume of distribution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3"/>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p:cTn id="14" dur="1000" fill="hold"/>
                                        <p:tgtEl>
                                          <p:spTgt spid="819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p:cTn id="21" dur="1000" fill="hold"/>
                                        <p:tgtEl>
                                          <p:spTgt spid="819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1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 calcmode="lin" valueType="num">
                                      <p:cBhvr>
                                        <p:cTn id="28" dur="1000" fill="hold"/>
                                        <p:tgtEl>
                                          <p:spTgt spid="8195">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819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smtClean="0">
                <a:solidFill>
                  <a:srgbClr val="CC0000"/>
                </a:solidFill>
              </a:rPr>
              <a:t>Other factors affecting biotransformation:</a:t>
            </a:r>
          </a:p>
        </p:txBody>
      </p:sp>
      <p:sp>
        <p:nvSpPr>
          <p:cNvPr id="19459" name="Rectangle 3"/>
          <p:cNvSpPr>
            <a:spLocks noGrp="1" noChangeArrowheads="1"/>
          </p:cNvSpPr>
          <p:nvPr>
            <p:ph type="body" idx="1"/>
          </p:nvPr>
        </p:nvSpPr>
        <p:spPr>
          <a:xfrm>
            <a:off x="457200" y="1600200"/>
            <a:ext cx="8229600" cy="5059363"/>
          </a:xfrm>
        </p:spPr>
        <p:txBody>
          <a:bodyPr/>
          <a:lstStyle/>
          <a:p>
            <a:pPr eaLnBrk="1" hangingPunct="1">
              <a:lnSpc>
                <a:spcPct val="90000"/>
              </a:lnSpc>
              <a:buFont typeface="Wingdings" pitchFamily="2" charset="2"/>
              <a:buNone/>
              <a:defRPr/>
            </a:pPr>
            <a:r>
              <a:rPr lang="en-US" sz="2800" smtClean="0"/>
              <a:t>4) Malnourished animals have decreased plasma protein</a:t>
            </a:r>
          </a:p>
          <a:p>
            <a:pPr eaLnBrk="1" hangingPunct="1">
              <a:lnSpc>
                <a:spcPct val="90000"/>
              </a:lnSpc>
              <a:buFont typeface="Wingdings" pitchFamily="2" charset="2"/>
              <a:buNone/>
              <a:defRPr/>
            </a:pPr>
            <a:endParaRPr lang="en-US" sz="2800" smtClean="0"/>
          </a:p>
          <a:p>
            <a:pPr eaLnBrk="1" hangingPunct="1">
              <a:lnSpc>
                <a:spcPct val="90000"/>
              </a:lnSpc>
              <a:buFont typeface="Wingdings" pitchFamily="2" charset="2"/>
              <a:buNone/>
              <a:defRPr/>
            </a:pPr>
            <a:r>
              <a:rPr lang="en-US" sz="2800" smtClean="0"/>
              <a:t>5) Different species vary in the ability to biotransform</a:t>
            </a:r>
          </a:p>
          <a:p>
            <a:pPr eaLnBrk="1" hangingPunct="1">
              <a:lnSpc>
                <a:spcPct val="90000"/>
              </a:lnSpc>
              <a:buFont typeface="Wingdings" pitchFamily="2" charset="2"/>
              <a:buNone/>
              <a:defRPr/>
            </a:pPr>
            <a:endParaRPr lang="en-US" sz="2800" smtClean="0"/>
          </a:p>
          <a:p>
            <a:pPr eaLnBrk="1" hangingPunct="1">
              <a:lnSpc>
                <a:spcPct val="90000"/>
              </a:lnSpc>
              <a:buFont typeface="Wingdings" pitchFamily="2" charset="2"/>
              <a:buNone/>
              <a:defRPr/>
            </a:pPr>
            <a:r>
              <a:rPr lang="en-US" sz="2800" smtClean="0"/>
              <a:t>6) Increased body temperature increases rate of drug metabolism</a:t>
            </a:r>
          </a:p>
          <a:p>
            <a:pPr eaLnBrk="1" hangingPunct="1">
              <a:lnSpc>
                <a:spcPct val="90000"/>
              </a:lnSpc>
              <a:buFont typeface="Wingdings" pitchFamily="2" charset="2"/>
              <a:buNone/>
              <a:defRPr/>
            </a:pPr>
            <a:endParaRPr lang="en-US" sz="2800" smtClean="0"/>
          </a:p>
          <a:p>
            <a:pPr eaLnBrk="1" hangingPunct="1">
              <a:lnSpc>
                <a:spcPct val="90000"/>
              </a:lnSpc>
              <a:buFont typeface="Wingdings" pitchFamily="2" charset="2"/>
              <a:buNone/>
              <a:defRPr/>
            </a:pPr>
            <a:r>
              <a:rPr lang="en-US" sz="2800" smtClean="0"/>
              <a:t>7) The same drug given in different routes may have different effects on the body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3"/>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1000" fill="hold"/>
                                        <p:tgtEl>
                                          <p:spTgt spid="194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94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 calcmode="lin" valueType="num">
                                      <p:cBhvr>
                                        <p:cTn id="21" dur="1000" fill="hold"/>
                                        <p:tgtEl>
                                          <p:spTgt spid="194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94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94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9459">
                                            <p:txEl>
                                              <p:pRg st="4" end="4"/>
                                            </p:txEl>
                                          </p:spTgt>
                                        </p:tgtEl>
                                        <p:attrNameLst>
                                          <p:attrName>style.visibility</p:attrName>
                                        </p:attrNameLst>
                                      </p:cBhvr>
                                      <p:to>
                                        <p:strVal val="visible"/>
                                      </p:to>
                                    </p:set>
                                    <p:anim calcmode="lin" valueType="num">
                                      <p:cBhvr>
                                        <p:cTn id="28" dur="1000" fill="hold"/>
                                        <p:tgtEl>
                                          <p:spTgt spid="19459">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1945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945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 calcmode="lin" valueType="num">
                                      <p:cBhvr>
                                        <p:cTn id="35" dur="1000" fill="hold"/>
                                        <p:tgtEl>
                                          <p:spTgt spid="19459">
                                            <p:txEl>
                                              <p:pRg st="6" end="6"/>
                                            </p:txEl>
                                          </p:spTgt>
                                        </p:tgtEl>
                                        <p:attrNameLst>
                                          <p:attrName>ppt_w</p:attrName>
                                        </p:attrNameLst>
                                      </p:cBhvr>
                                      <p:tavLst>
                                        <p:tav tm="0">
                                          <p:val>
                                            <p:strVal val="#ppt_w+.3"/>
                                          </p:val>
                                        </p:tav>
                                        <p:tav tm="100000">
                                          <p:val>
                                            <p:strVal val="#ppt_w"/>
                                          </p:val>
                                        </p:tav>
                                      </p:tavLst>
                                    </p:anim>
                                    <p:anim calcmode="lin" valueType="num">
                                      <p:cBhvr>
                                        <p:cTn id="36" dur="1000" fill="hold"/>
                                        <p:tgtEl>
                                          <p:spTgt spid="19459">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smtClean="0">
                <a:solidFill>
                  <a:srgbClr val="CC0000"/>
                </a:solidFill>
              </a:rPr>
              <a:t>ELIMINATION and EXCRETION</a:t>
            </a:r>
          </a:p>
        </p:txBody>
      </p:sp>
      <p:sp>
        <p:nvSpPr>
          <p:cNvPr id="9219" name="Rectangle 3"/>
          <p:cNvSpPr>
            <a:spLocks noGrp="1" noChangeArrowheads="1"/>
          </p:cNvSpPr>
          <p:nvPr>
            <p:ph type="body" idx="1"/>
          </p:nvPr>
        </p:nvSpPr>
        <p:spPr/>
        <p:txBody>
          <a:bodyPr/>
          <a:lstStyle/>
          <a:p>
            <a:pPr eaLnBrk="1" hangingPunct="1">
              <a:defRPr/>
            </a:pPr>
            <a:endParaRPr lang="en-US" smtClean="0"/>
          </a:p>
          <a:p>
            <a:pPr eaLnBrk="1" hangingPunct="1">
              <a:defRPr/>
            </a:pPr>
            <a:endParaRPr lang="en-US" smtClean="0"/>
          </a:p>
          <a:p>
            <a:pPr eaLnBrk="1" hangingPunct="1">
              <a:defRPr/>
            </a:pPr>
            <a:r>
              <a:rPr lang="en-US" smtClean="0"/>
              <a:t>Elimination- removal of drug from the body</a:t>
            </a:r>
          </a:p>
          <a:p>
            <a:pPr lvl="1" eaLnBrk="1" hangingPunct="1">
              <a:defRPr/>
            </a:pPr>
            <a:r>
              <a:rPr lang="en-US" sz="3200" smtClean="0"/>
              <a:t>Also called excretion</a:t>
            </a:r>
          </a:p>
          <a:p>
            <a:pPr eaLnBrk="1" hangingPunct="1">
              <a:defRPr/>
            </a:pPr>
            <a:endParaRPr lang="en-US" smtClean="0"/>
          </a:p>
          <a:p>
            <a:pPr eaLnBrk="1" hangingPunct="1">
              <a:defRPr/>
            </a:pPr>
            <a:r>
              <a:rPr lang="en-US" smtClean="0"/>
              <a:t>Routes of elimination: *kidneys, *liver, intestines, lungs, saliva, sweat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p:cTn id="13"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219">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 calcmode="lin" valueType="num">
                                      <p:cBhvr>
                                        <p:cTn id="17"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92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 calcmode="lin" valueType="num">
                                      <p:cBhvr>
                                        <p:cTn id="23" dur="5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921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1584</TotalTime>
  <Words>1125</Words>
  <Application>Microsoft Office PowerPoint</Application>
  <PresentationFormat>On-screen Show (4:3)</PresentationFormat>
  <Paragraphs>137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Digital Dots</vt:lpstr>
      <vt:lpstr>PHARMACOKINETICS</vt:lpstr>
      <vt:lpstr>BIOTRANSFORMATION</vt:lpstr>
      <vt:lpstr>4 Pathways of Biotansformation</vt:lpstr>
      <vt:lpstr>SITES OF BIOTRANSFORMATION</vt:lpstr>
      <vt:lpstr>Ways that drugs interact with one another:</vt:lpstr>
      <vt:lpstr>Slide 6</vt:lpstr>
      <vt:lpstr>Other factors affecting biotransformation:</vt:lpstr>
      <vt:lpstr>Other factors affecting biotransformation:</vt:lpstr>
      <vt:lpstr>ELIMINATION and EXCRETION</vt:lpstr>
      <vt:lpstr>Renal Elimination</vt:lpstr>
      <vt:lpstr>Renal Elimination</vt:lpstr>
      <vt:lpstr>Hepatic Elimination</vt:lpstr>
      <vt:lpstr>Intestinal Elimination</vt:lpstr>
      <vt:lpstr>Slide 14</vt:lpstr>
      <vt:lpstr>Slide 15</vt:lpstr>
      <vt:lpstr>WITHDRAWAL TIMES</vt:lpstr>
      <vt:lpstr>Slide 17</vt:lpstr>
      <vt:lpstr>THE PATIENT’S EFFECT ON DRUG EXCRETION</vt:lpstr>
      <vt:lpstr>How Do Drugs Work?</vt:lpstr>
      <vt:lpstr>Receptors</vt:lpstr>
      <vt:lpstr>Receptors</vt:lpstr>
      <vt:lpstr>Agonist vs. Antagonist</vt:lpstr>
      <vt:lpstr>Agonist vs. Antagonist</vt:lpstr>
      <vt:lpstr>Measuring Drug Action</vt:lpstr>
      <vt:lpstr>Measuring Drug Action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PHARMACOKINETICS</dc:title>
  <dc:creator>Lori</dc:creator>
  <cp:lastModifiedBy>Lori</cp:lastModifiedBy>
  <cp:revision>24</cp:revision>
  <dcterms:created xsi:type="dcterms:W3CDTF">2008-09-15T18:01:05Z</dcterms:created>
  <dcterms:modified xsi:type="dcterms:W3CDTF">2010-05-18T04:11:22Z</dcterms:modified>
</cp:coreProperties>
</file>